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8" r:id="rId3"/>
    <p:sldId id="354" r:id="rId4"/>
    <p:sldId id="323" r:id="rId5"/>
    <p:sldId id="257" r:id="rId6"/>
    <p:sldId id="332" r:id="rId7"/>
    <p:sldId id="352" r:id="rId8"/>
    <p:sldId id="335" r:id="rId9"/>
    <p:sldId id="324" r:id="rId10"/>
    <p:sldId id="334" r:id="rId11"/>
    <p:sldId id="339" r:id="rId12"/>
    <p:sldId id="340" r:id="rId13"/>
    <p:sldId id="337" r:id="rId14"/>
    <p:sldId id="341" r:id="rId15"/>
    <p:sldId id="336" r:id="rId16"/>
    <p:sldId id="326" r:id="rId17"/>
    <p:sldId id="343" r:id="rId18"/>
    <p:sldId id="342" r:id="rId19"/>
    <p:sldId id="344" r:id="rId20"/>
    <p:sldId id="345" r:id="rId21"/>
    <p:sldId id="347" r:id="rId22"/>
    <p:sldId id="346" r:id="rId23"/>
    <p:sldId id="353" r:id="rId24"/>
    <p:sldId id="330" r:id="rId25"/>
    <p:sldId id="348" r:id="rId26"/>
    <p:sldId id="350" r:id="rId27"/>
    <p:sldId id="351" r:id="rId28"/>
    <p:sldId id="331" r:id="rId29"/>
    <p:sldId id="356" r:id="rId30"/>
    <p:sldId id="357" r:id="rId31"/>
    <p:sldId id="359" r:id="rId32"/>
    <p:sldId id="361" r:id="rId33"/>
    <p:sldId id="360" r:id="rId34"/>
    <p:sldId id="358" r:id="rId3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D7E"/>
    <a:srgbClr val="E30613"/>
    <a:srgbClr val="CFE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6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16845-1479-1D20-60B3-C7B9E3B61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89B4BD-DE1B-6157-6528-0456ABC13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A13315-B94E-80E7-4C81-FE62BB538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D1044B-70ED-851A-299F-06E024271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DF6513-4E1F-6B03-C2F3-F8C8530F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602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181C0-76CA-0EB7-30A2-F6796258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81D97C-83ED-0210-77C7-3C027173A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A71AC8-81BC-F018-E389-0234EDF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CB7DE4-4A0B-ADEE-0AEB-557B9283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6A4CF1-D8E8-942F-D888-E30B1760B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95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CE9EC-D848-D497-437F-AC5697CA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4B937D-52D8-B9F1-FA6E-78B6AE6F7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C2A575-629E-FC42-37D4-A843057F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3E40C9-94E6-D6DB-8187-EFD8816CF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55947F-2C73-9CB4-518F-A5E26CC8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543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91D19-53E2-02F3-94ED-2A7FF7C7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384711-C4C7-247F-8C5D-D35B35F22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553CCA-C53C-9CE3-5E97-FF2F85EF0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706A438-C79D-65D0-16D6-3FA58DC0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EDFFC98-41A8-824F-9C97-01EE0939E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FD7024F-A617-656A-482B-D4C71848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438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32EE0-86C1-02A7-BB74-1BABF6D9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08BB23-D1A9-E3C8-FDDE-54A32C546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30DE85-A591-0842-153A-CD6C5501E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294060F-9851-AE17-916C-CDC0C453B5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62F250C-5399-4DBE-560A-0735D374F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232E2AC-409B-6ECF-DB20-65BA2F465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56CF4DD-C7D5-482B-3AF3-10BD014F5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1496036-FAC2-5456-9BCB-F220ACE6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731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7A48F-A2E9-FD4D-A2C9-2C8D3DF8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D6483D-A435-5C0C-3AE1-9ED535E64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B459364-CC01-7BB2-8CEC-BC2A8872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4876870-AAC2-3CD9-090E-BD5C84FE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00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7284223-CCC7-5E6C-7F05-F9497758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1051278-669D-5C5C-C0CB-629A8291B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F525DB0-817A-1EF8-C5EA-1F1D2BA9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88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E5E5-6168-B2AE-06F9-47113FDE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EC4849-DF1E-7288-E390-40091E7C4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46C9692-6229-C6BE-E58A-E429A7E23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67F2F3-6C83-A410-6AFD-3A25DC89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C9B4BD3-CE6E-A114-BDEC-246BDCDDF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E5F299-09AC-C67B-90F2-A7B40296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710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697EBB-D796-3221-9D89-E7C5223BD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6282050-9B22-2A0C-648B-5A6179476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84C218A-F648-3691-2CDB-B14338136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E6D67D-2C1A-CB05-0A09-CB998107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55687E-A568-AEDD-5B0B-5EE4056E3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150ECE3-47BF-61E8-D6A7-1400802C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247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39601-DD5F-67EC-F09A-F9B45BA3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BF84FE4-6951-E145-3B41-B3D2A86FB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644956D-4C03-AFED-B7EB-A15889AA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4FC4E2-1072-B241-5AE5-493EB96F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933572-8CA1-D1AC-C289-A3BFE9A26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8589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3D2BC54-A73A-301F-B2CE-1EEDE1A649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33E7B49-63E7-720E-0907-BF27BF36F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0DF35F-F9C7-3F65-B043-45D630877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92D8B8-33EF-0621-CEEB-0EA83F74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1EF349-5A79-FF47-E376-32DF96089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37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31D701D-1302-6BF3-4286-DE7CE8C5B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0A2569-C3BC-3594-ECAC-9083F9BF1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F48B87-1CBE-D2BF-3982-8E444D6E4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86CEC-3BDC-44C5-ABAF-4DFB6723A473}" type="datetimeFigureOut">
              <a:rPr lang="nl-NL" smtClean="0"/>
              <a:t>30-3-2023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E3B44A-DB83-96E0-5328-D288EB37EB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E1889E-166F-743C-F32C-F42DDA108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1BC2F-61AF-4B40-80B0-1F92B8F1EF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136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3imlM1Mh-U?feature=oembed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sdeurbel.nl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ark@oakconsultants.nl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046614F-9473-B66B-B7C5-0332A1D18157}"/>
              </a:ext>
            </a:extLst>
          </p:cNvPr>
          <p:cNvSpPr/>
          <p:nvPr/>
        </p:nvSpPr>
        <p:spPr>
          <a:xfrm>
            <a:off x="0" y="0"/>
            <a:ext cx="12192000" cy="1800808"/>
          </a:xfrm>
          <a:prstGeom prst="rect">
            <a:avLst/>
          </a:prstGeom>
          <a:solidFill>
            <a:srgbClr val="CFE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3FC60BB-77BB-08EB-F32B-511AE04D6E8F}"/>
              </a:ext>
            </a:extLst>
          </p:cNvPr>
          <p:cNvSpPr txBox="1"/>
          <p:nvPr/>
        </p:nvSpPr>
        <p:spPr>
          <a:xfrm>
            <a:off x="3110204" y="644466"/>
            <a:ext cx="5971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E30613"/>
                </a:solidFill>
                <a:latin typeface="Arial Black" panose="020B0A04020102020204" pitchFamily="34" charset="0"/>
              </a:rPr>
              <a:t>De Visdeurbel</a:t>
            </a:r>
            <a:endParaRPr lang="nl-NL" sz="4400" dirty="0">
              <a:solidFill>
                <a:srgbClr val="E30613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5BDC927-4CCB-C8FA-5458-10355D5A62BE}"/>
              </a:ext>
            </a:extLst>
          </p:cNvPr>
          <p:cNvSpPr txBox="1"/>
          <p:nvPr/>
        </p:nvSpPr>
        <p:spPr>
          <a:xfrm>
            <a:off x="2045525" y="2179412"/>
            <a:ext cx="81009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Een lesje over vissen, vismigratie</a:t>
            </a:r>
          </a:p>
          <a:p>
            <a:pPr algn="ctr"/>
            <a:r>
              <a:rPr lang="nl-NL" sz="32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en een bijzondere bel in Utrecht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229E39-6ECB-E637-8BFE-5A430E2ED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4346165"/>
            <a:ext cx="34766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34C7FE0-EB98-A95D-0BDB-C5CA2187E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3" y="5789671"/>
            <a:ext cx="106489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26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48686-2856-1B4C-7B9B-6D96F2EB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deze les leer je..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294A04-CB34-5CE0-C905-E9122145C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Wat een levenscyclus is</a:t>
            </a:r>
          </a:p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Wat de levenscyclus van een vis is</a:t>
            </a:r>
          </a:p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Dat elk stapje in deze levenscyclus op een andere plek plaatsvindt en dat vissen daarom op reis gaan</a:t>
            </a:r>
          </a:p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Waarom vissen naar die plekjes willen reizen</a:t>
            </a:r>
          </a:p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De gevaren en obstakels die ze tegenkomen</a:t>
            </a:r>
          </a:p>
          <a:p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Hoe de Visdeurbel in Utrecht de vissen weer op weg helpt. Met jouw hulp!</a:t>
            </a:r>
          </a:p>
          <a:p>
            <a:pPr marL="0" indent="0">
              <a:buNone/>
            </a:pPr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>
              <a:buNone/>
            </a:pPr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 we beginnen met…!</a:t>
            </a:r>
          </a:p>
        </p:txBody>
      </p:sp>
    </p:spTree>
    <p:extLst>
      <p:ext uri="{BB962C8B-B14F-4D97-AF65-F5344CB8AC3E}">
        <p14:creationId xmlns:p14="http://schemas.microsoft.com/office/powerpoint/2010/main" val="90083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1D20BD3-5A1B-0E2A-9609-F0D993638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446" y="0"/>
            <a:ext cx="7933107" cy="562404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3F251E7-055F-1AEF-8131-0A2F3071E823}"/>
              </a:ext>
            </a:extLst>
          </p:cNvPr>
          <p:cNvSpPr txBox="1"/>
          <p:nvPr/>
        </p:nvSpPr>
        <p:spPr>
          <a:xfrm>
            <a:off x="727246" y="5971591"/>
            <a:ext cx="10737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deze les komen 4 vissen voorbij. Kan jij ze herkennen? </a:t>
            </a:r>
          </a:p>
        </p:txBody>
      </p:sp>
    </p:spTree>
    <p:extLst>
      <p:ext uri="{BB962C8B-B14F-4D97-AF65-F5344CB8AC3E}">
        <p14:creationId xmlns:p14="http://schemas.microsoft.com/office/powerpoint/2010/main" val="141899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noekvissen | HSV Den Helder">
            <a:extLst>
              <a:ext uri="{FF2B5EF4-FFF2-40B4-BE49-F238E27FC236}">
                <a16:creationId xmlns:a16="http://schemas.microsoft.com/office/drawing/2014/main" id="{D1CFA961-4707-9BA8-BF7C-908B5B2E3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0"/>
          <a:stretch/>
        </p:blipFill>
        <p:spPr bwMode="auto">
          <a:xfrm>
            <a:off x="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4B460D1-1E16-4679-B565-EB91ADEFCA9D}"/>
              </a:ext>
            </a:extLst>
          </p:cNvPr>
          <p:cNvSpPr txBox="1"/>
          <p:nvPr/>
        </p:nvSpPr>
        <p:spPr>
          <a:xfrm>
            <a:off x="7828108" y="434219"/>
            <a:ext cx="3916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Welke vis </a:t>
            </a:r>
            <a:b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denk jij dat dit is?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42B5134-0277-A3C4-29F1-216BC5FA029A}"/>
              </a:ext>
            </a:extLst>
          </p:cNvPr>
          <p:cNvSpPr txBox="1"/>
          <p:nvPr/>
        </p:nvSpPr>
        <p:spPr>
          <a:xfrm rot="20812098">
            <a:off x="578499" y="434219"/>
            <a:ext cx="1819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Bingo!</a:t>
            </a:r>
            <a:endParaRPr lang="nl-NL" sz="32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88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 descr="Round Arrow Images - Free Download on Freepik">
            <a:extLst>
              <a:ext uri="{FF2B5EF4-FFF2-40B4-BE49-F238E27FC236}">
                <a16:creationId xmlns:a16="http://schemas.microsoft.com/office/drawing/2014/main" id="{578302A1-B0BE-0BE6-5675-4112FFFFF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8752409" flipH="1">
            <a:off x="3474612" y="1673200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Round Arrow Images - Free Download on Freepik">
            <a:extLst>
              <a:ext uri="{FF2B5EF4-FFF2-40B4-BE49-F238E27FC236}">
                <a16:creationId xmlns:a16="http://schemas.microsoft.com/office/drawing/2014/main" id="{04492C28-CC75-8CB9-556E-ACD4CF12F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3335183" flipH="1">
            <a:off x="6990889" y="1853056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olid Butterfly | Butterfly clip art, Silhouette butterfly, Silhouette clip  art">
            <a:extLst>
              <a:ext uri="{FF2B5EF4-FFF2-40B4-BE49-F238E27FC236}">
                <a16:creationId xmlns:a16="http://schemas.microsoft.com/office/drawing/2014/main" id="{A83F7391-2887-12FE-9B84-8BB54D624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67" y="2210414"/>
            <a:ext cx="3629266" cy="243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olid Butterfly | Butterfly clip art, Silhouette butterfly, Silhouette clip  art">
            <a:extLst>
              <a:ext uri="{FF2B5EF4-FFF2-40B4-BE49-F238E27FC236}">
                <a16:creationId xmlns:a16="http://schemas.microsoft.com/office/drawing/2014/main" id="{0F1B8191-6208-6D53-183A-782E1D3CD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96" y="1242731"/>
            <a:ext cx="1441007" cy="96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utterfly egg Silhouette Vector, Clipart Images, Pictures">
            <a:extLst>
              <a:ext uri="{FF2B5EF4-FFF2-40B4-BE49-F238E27FC236}">
                <a16:creationId xmlns:a16="http://schemas.microsoft.com/office/drawing/2014/main" id="{8BF87159-E2CE-F1F2-AB9C-775522382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0" t="17573" r="35411" b="15929"/>
          <a:stretch/>
        </p:blipFill>
        <p:spPr bwMode="auto">
          <a:xfrm>
            <a:off x="8170607" y="3169308"/>
            <a:ext cx="403123" cy="51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ree Icon | Caterpillar worm shape">
            <a:extLst>
              <a:ext uri="{FF2B5EF4-FFF2-40B4-BE49-F238E27FC236}">
                <a16:creationId xmlns:a16="http://schemas.microsoft.com/office/drawing/2014/main" id="{96A922FC-4B67-FE07-77B0-D58083AEE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57" y="4825179"/>
            <a:ext cx="1042219" cy="104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utterfly Birth. Silhouettes Butterfly Caterpillar and Cocoon Stock  Illustration - Illustration of glossata, lemoness: 163862247">
            <a:extLst>
              <a:ext uri="{FF2B5EF4-FFF2-40B4-BE49-F238E27FC236}">
                <a16:creationId xmlns:a16="http://schemas.microsoft.com/office/drawing/2014/main" id="{1ED5F9D3-1F03-A145-BD5C-C88FDCE44B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4" t="13047" r="11434" b="57993"/>
          <a:stretch/>
        </p:blipFill>
        <p:spPr bwMode="auto">
          <a:xfrm>
            <a:off x="3017365" y="2832484"/>
            <a:ext cx="1004030" cy="119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Round Arrow Images - Free Download on Freepik">
            <a:extLst>
              <a:ext uri="{FF2B5EF4-FFF2-40B4-BE49-F238E27FC236}">
                <a16:creationId xmlns:a16="http://schemas.microsoft.com/office/drawing/2014/main" id="{43345F13-F829-1615-9A72-D83EB27E6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8735183" flipH="1">
            <a:off x="7121076" y="4627359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Round Arrow Images - Free Download on Freepik">
            <a:extLst>
              <a:ext uri="{FF2B5EF4-FFF2-40B4-BE49-F238E27FC236}">
                <a16:creationId xmlns:a16="http://schemas.microsoft.com/office/drawing/2014/main" id="{8E349B44-7874-3A46-8875-BD6946D28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2535183" flipH="1">
            <a:off x="3444170" y="4627358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C199CAC-93AE-5D77-26E3-DE17F9B409A4}"/>
              </a:ext>
            </a:extLst>
          </p:cNvPr>
          <p:cNvSpPr txBox="1"/>
          <p:nvPr/>
        </p:nvSpPr>
        <p:spPr>
          <a:xfrm>
            <a:off x="450128" y="1347517"/>
            <a:ext cx="27736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Het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leven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van een vlinder is in </a:t>
            </a:r>
            <a:r>
              <a:rPr lang="nl-NL" sz="24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vier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stapjes opgedeeld:</a:t>
            </a:r>
          </a:p>
          <a:p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Eitje</a:t>
            </a: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Rups</a:t>
            </a: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Cocon of pop</a:t>
            </a: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Vlinder</a:t>
            </a:r>
          </a:p>
          <a:p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Dat herhaalt zich steeds opnieuw.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Als in een cirkel.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Een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cyclus.</a:t>
            </a:r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1622F24-02AE-2411-20C9-6C2805B4C7BE}"/>
              </a:ext>
            </a:extLst>
          </p:cNvPr>
          <p:cNvSpPr txBox="1"/>
          <p:nvPr/>
        </p:nvSpPr>
        <p:spPr>
          <a:xfrm>
            <a:off x="9044524" y="3088482"/>
            <a:ext cx="2773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Dat noem je een</a:t>
            </a:r>
          </a:p>
          <a:p>
            <a:pPr algn="ctr"/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LEVENSCYCLUS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C50DD8F-71E0-6CAC-85F7-671DF786B097}"/>
              </a:ext>
            </a:extLst>
          </p:cNvPr>
          <p:cNvSpPr txBox="1"/>
          <p:nvPr/>
        </p:nvSpPr>
        <p:spPr>
          <a:xfrm>
            <a:off x="817907" y="282339"/>
            <a:ext cx="10383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Even een stapje terug. Dit is geen vis maar een… </a:t>
            </a:r>
          </a:p>
        </p:txBody>
      </p:sp>
    </p:spTree>
    <p:extLst>
      <p:ext uri="{BB962C8B-B14F-4D97-AF65-F5344CB8AC3E}">
        <p14:creationId xmlns:p14="http://schemas.microsoft.com/office/powerpoint/2010/main" val="25128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8C466D6B-56A9-E461-505F-53867713C17F}"/>
              </a:ext>
            </a:extLst>
          </p:cNvPr>
          <p:cNvSpPr txBox="1"/>
          <p:nvPr/>
        </p:nvSpPr>
        <p:spPr>
          <a:xfrm>
            <a:off x="686814" y="354563"/>
            <a:ext cx="10737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Ook de kikker heeft een </a:t>
            </a:r>
            <a:r>
              <a:rPr lang="nl-NL" sz="28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levenscyclus</a:t>
            </a:r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Zullen we die samen invullen? </a:t>
            </a:r>
          </a:p>
        </p:txBody>
      </p:sp>
      <p:pic>
        <p:nvPicPr>
          <p:cNvPr id="6" name="Picture 14" descr="Round Arrow Images - Free Download on Freepik">
            <a:extLst>
              <a:ext uri="{FF2B5EF4-FFF2-40B4-BE49-F238E27FC236}">
                <a16:creationId xmlns:a16="http://schemas.microsoft.com/office/drawing/2014/main" id="{A35FD2E2-A6FA-DE31-2959-C11B740AE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8752409" flipH="1">
            <a:off x="3474612" y="2121070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Round Arrow Images - Free Download on Freepik">
            <a:extLst>
              <a:ext uri="{FF2B5EF4-FFF2-40B4-BE49-F238E27FC236}">
                <a16:creationId xmlns:a16="http://schemas.microsoft.com/office/drawing/2014/main" id="{6E4DB88E-AE93-E45D-952C-4895CCFE5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3335183" flipH="1">
            <a:off x="6990889" y="2300926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Round Arrow Images - Free Download on Freepik">
            <a:extLst>
              <a:ext uri="{FF2B5EF4-FFF2-40B4-BE49-F238E27FC236}">
                <a16:creationId xmlns:a16="http://schemas.microsoft.com/office/drawing/2014/main" id="{6BBC8B9D-0BAE-D64B-1C02-0C4C17981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8735183" flipH="1">
            <a:off x="7121076" y="5075229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Round Arrow Images - Free Download on Freepik">
            <a:extLst>
              <a:ext uri="{FF2B5EF4-FFF2-40B4-BE49-F238E27FC236}">
                <a16:creationId xmlns:a16="http://schemas.microsoft.com/office/drawing/2014/main" id="{D9DAC3A6-828E-967B-0FD3-746BF34F2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2535183" flipH="1">
            <a:off x="3444170" y="5075228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F5BE3781-CF7D-EF3D-2280-8679DDA1CA82}"/>
              </a:ext>
            </a:extLst>
          </p:cNvPr>
          <p:cNvSpPr txBox="1"/>
          <p:nvPr/>
        </p:nvSpPr>
        <p:spPr>
          <a:xfrm>
            <a:off x="5639832" y="5709196"/>
            <a:ext cx="923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……</a:t>
            </a:r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3489082-CD85-9CC8-1D06-62DD85B8D504}"/>
              </a:ext>
            </a:extLst>
          </p:cNvPr>
          <p:cNvSpPr txBox="1"/>
          <p:nvPr/>
        </p:nvSpPr>
        <p:spPr>
          <a:xfrm>
            <a:off x="7902021" y="4049257"/>
            <a:ext cx="923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……</a:t>
            </a:r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D7FF276-97F8-141E-1DC8-0B1D66AF7E97}"/>
              </a:ext>
            </a:extLst>
          </p:cNvPr>
          <p:cNvSpPr txBox="1"/>
          <p:nvPr/>
        </p:nvSpPr>
        <p:spPr>
          <a:xfrm>
            <a:off x="3420678" y="4049257"/>
            <a:ext cx="923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……</a:t>
            </a:r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5124" name="Picture 4" descr="23 Silhouette Of The Frog Egg Illustrations &amp; Clip Art - iStock">
            <a:extLst>
              <a:ext uri="{FF2B5EF4-FFF2-40B4-BE49-F238E27FC236}">
                <a16:creationId xmlns:a16="http://schemas.microsoft.com/office/drawing/2014/main" id="{01B1F5FF-DC0C-8D8B-ED74-A697F4E37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73" t="25581" b="41294"/>
          <a:stretch/>
        </p:blipFill>
        <p:spPr bwMode="auto">
          <a:xfrm>
            <a:off x="2880983" y="3280293"/>
            <a:ext cx="2137445" cy="139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Frog silhouette Royalty Free Vector Image - VectorStock">
            <a:extLst>
              <a:ext uri="{FF2B5EF4-FFF2-40B4-BE49-F238E27FC236}">
                <a16:creationId xmlns:a16="http://schemas.microsoft.com/office/drawing/2014/main" id="{2B2AFC0B-5FB5-CD6A-C5D5-35A40A617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>
            <a:off x="5337804" y="1434342"/>
            <a:ext cx="1561648" cy="148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23 Silhouette Of The Frog Egg Illustrations &amp; Clip Art - iStock">
            <a:extLst>
              <a:ext uri="{FF2B5EF4-FFF2-40B4-BE49-F238E27FC236}">
                <a16:creationId xmlns:a16="http://schemas.microsoft.com/office/drawing/2014/main" id="{6079F638-68FC-717B-E495-8D70CADD5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6" r="45646" b="90063"/>
          <a:stretch/>
        </p:blipFill>
        <p:spPr bwMode="auto">
          <a:xfrm>
            <a:off x="5051993" y="5777256"/>
            <a:ext cx="1952474" cy="41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rog eggs clipart black and white - Clip Art Library">
            <a:extLst>
              <a:ext uri="{FF2B5EF4-FFF2-40B4-BE49-F238E27FC236}">
                <a16:creationId xmlns:a16="http://schemas.microsoft.com/office/drawing/2014/main" id="{E9B74625-81CD-9E3A-13D4-10CE02090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121" y="3280293"/>
            <a:ext cx="1485764" cy="132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rog silhouette Royalty Free Vector Image - VectorStock">
            <a:extLst>
              <a:ext uri="{FF2B5EF4-FFF2-40B4-BE49-F238E27FC236}">
                <a16:creationId xmlns:a16="http://schemas.microsoft.com/office/drawing/2014/main" id="{3A992F22-E9A0-C1A1-F580-82E4B88FD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>
            <a:off x="4569335" y="2592996"/>
            <a:ext cx="3014904" cy="285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83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Fish Life Cycle Illustrations, Royalty-Free Vector Graphics &amp; Clip Art -  iStock">
            <a:extLst>
              <a:ext uri="{FF2B5EF4-FFF2-40B4-BE49-F238E27FC236}">
                <a16:creationId xmlns:a16="http://schemas.microsoft.com/office/drawing/2014/main" id="{84B91E96-0845-A819-A70B-D766E9C00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1" r="21095" b="66390"/>
          <a:stretch/>
        </p:blipFill>
        <p:spPr bwMode="auto">
          <a:xfrm>
            <a:off x="4998878" y="1122746"/>
            <a:ext cx="2049669" cy="94551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ish Life Cycle Illustrations, Royalty-Free Vector Graphics &amp; Clip Art -  iStock">
            <a:extLst>
              <a:ext uri="{FF2B5EF4-FFF2-40B4-BE49-F238E27FC236}">
                <a16:creationId xmlns:a16="http://schemas.microsoft.com/office/drawing/2014/main" id="{22F54412-DA95-6CB9-30B8-4D17DEB39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0" t="42392" r="31195"/>
          <a:stretch/>
        </p:blipFill>
        <p:spPr bwMode="auto">
          <a:xfrm>
            <a:off x="7048547" y="2557727"/>
            <a:ext cx="2000760" cy="175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sh Life Cycle Illustrations, Royalty-Free Vector Graphics &amp; Clip Art -  iStock">
            <a:extLst>
              <a:ext uri="{FF2B5EF4-FFF2-40B4-BE49-F238E27FC236}">
                <a16:creationId xmlns:a16="http://schemas.microsoft.com/office/drawing/2014/main" id="{F66F0A05-AD02-FCF2-C96C-3513A1D51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t="40802" r="76543" b="47330"/>
          <a:stretch/>
        </p:blipFill>
        <p:spPr bwMode="auto">
          <a:xfrm>
            <a:off x="5069693" y="4935310"/>
            <a:ext cx="2075439" cy="73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ep 10">
            <a:extLst>
              <a:ext uri="{FF2B5EF4-FFF2-40B4-BE49-F238E27FC236}">
                <a16:creationId xmlns:a16="http://schemas.microsoft.com/office/drawing/2014/main" id="{355BECD1-DC54-70EE-4C87-E993132B11F2}"/>
              </a:ext>
            </a:extLst>
          </p:cNvPr>
          <p:cNvGrpSpPr/>
          <p:nvPr/>
        </p:nvGrpSpPr>
        <p:grpSpPr>
          <a:xfrm>
            <a:off x="2813706" y="2745553"/>
            <a:ext cx="2018410" cy="1282379"/>
            <a:chOff x="2825119" y="2769576"/>
            <a:chExt cx="2018410" cy="1282379"/>
          </a:xfrm>
        </p:grpSpPr>
        <p:pic>
          <p:nvPicPr>
            <p:cNvPr id="12" name="Picture 2" descr="Fish Life Cycle Illustrations, Royalty-Free Vector Graphics &amp; Clip Art -  iStock">
              <a:extLst>
                <a:ext uri="{FF2B5EF4-FFF2-40B4-BE49-F238E27FC236}">
                  <a16:creationId xmlns:a16="http://schemas.microsoft.com/office/drawing/2014/main" id="{BA80F649-123F-CBAE-8908-627744D79F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1" t="14417" r="65728" b="65301"/>
            <a:stretch/>
          </p:blipFill>
          <p:spPr bwMode="auto">
            <a:xfrm>
              <a:off x="3128813" y="2769576"/>
              <a:ext cx="1029161" cy="446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Fish Life Cycle Illustrations, Royalty-Free Vector Graphics &amp; Clip Art -  iStock">
              <a:extLst>
                <a:ext uri="{FF2B5EF4-FFF2-40B4-BE49-F238E27FC236}">
                  <a16:creationId xmlns:a16="http://schemas.microsoft.com/office/drawing/2014/main" id="{26B4B5BE-C8F9-F167-A013-18CBF14B6A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1" t="14417" r="65728" b="65301"/>
            <a:stretch/>
          </p:blipFill>
          <p:spPr bwMode="auto">
            <a:xfrm>
              <a:off x="3814368" y="3256813"/>
              <a:ext cx="1029161" cy="446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Fish Life Cycle Illustrations, Royalty-Free Vector Graphics &amp; Clip Art -  iStock">
              <a:extLst>
                <a:ext uri="{FF2B5EF4-FFF2-40B4-BE49-F238E27FC236}">
                  <a16:creationId xmlns:a16="http://schemas.microsoft.com/office/drawing/2014/main" id="{EF6EEECC-D829-F8D6-FC11-B7AE00BED4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1" t="14417" r="65728" b="65301"/>
            <a:stretch/>
          </p:blipFill>
          <p:spPr bwMode="auto">
            <a:xfrm>
              <a:off x="2825119" y="3605474"/>
              <a:ext cx="1029161" cy="446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14" descr="Round Arrow Images - Free Download on Freepik">
            <a:extLst>
              <a:ext uri="{FF2B5EF4-FFF2-40B4-BE49-F238E27FC236}">
                <a16:creationId xmlns:a16="http://schemas.microsoft.com/office/drawing/2014/main" id="{A35FD2E2-A6FA-DE31-2959-C11B740AE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8752409" flipH="1">
            <a:off x="3474612" y="1579881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Round Arrow Images - Free Download on Freepik">
            <a:extLst>
              <a:ext uri="{FF2B5EF4-FFF2-40B4-BE49-F238E27FC236}">
                <a16:creationId xmlns:a16="http://schemas.microsoft.com/office/drawing/2014/main" id="{6E4DB88E-AE93-E45D-952C-4895CCFE5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3335183" flipH="1">
            <a:off x="6990889" y="1759737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Round Arrow Images - Free Download on Freepik">
            <a:extLst>
              <a:ext uri="{FF2B5EF4-FFF2-40B4-BE49-F238E27FC236}">
                <a16:creationId xmlns:a16="http://schemas.microsoft.com/office/drawing/2014/main" id="{6BBC8B9D-0BAE-D64B-1C02-0C4C17981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18735183" flipH="1">
            <a:off x="7121076" y="4534040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Round Arrow Images - Free Download on Freepik">
            <a:extLst>
              <a:ext uri="{FF2B5EF4-FFF2-40B4-BE49-F238E27FC236}">
                <a16:creationId xmlns:a16="http://schemas.microsoft.com/office/drawing/2014/main" id="{D9DAC3A6-828E-967B-0FD3-746BF34F2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4751" r="62698" b="81521"/>
          <a:stretch/>
        </p:blipFill>
        <p:spPr bwMode="auto">
          <a:xfrm rot="2535183" flipH="1">
            <a:off x="3444170" y="4534039"/>
            <a:ext cx="1579114" cy="6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Fish Life Cycle Illustrations, Royalty-Free Vector Graphics &amp; Clip Art -  iStock">
            <a:extLst>
              <a:ext uri="{FF2B5EF4-FFF2-40B4-BE49-F238E27FC236}">
                <a16:creationId xmlns:a16="http://schemas.microsoft.com/office/drawing/2014/main" id="{A7B7F377-BB64-042D-67E9-926A871B7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1" r="21095" b="66390"/>
          <a:stretch/>
        </p:blipFill>
        <p:spPr bwMode="auto">
          <a:xfrm>
            <a:off x="3105790" y="2033011"/>
            <a:ext cx="5669084" cy="261514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FD27B678-20C4-4117-B331-58A708328D50}"/>
              </a:ext>
            </a:extLst>
          </p:cNvPr>
          <p:cNvSpPr txBox="1"/>
          <p:nvPr/>
        </p:nvSpPr>
        <p:spPr>
          <a:xfrm>
            <a:off x="5199427" y="631728"/>
            <a:ext cx="18491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Volwassen vis</a:t>
            </a:r>
            <a:endParaRPr lang="nl-NL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97E83AD4-7423-67E6-E209-1F4D369DF23E}"/>
              </a:ext>
            </a:extLst>
          </p:cNvPr>
          <p:cNvSpPr txBox="1"/>
          <p:nvPr/>
        </p:nvSpPr>
        <p:spPr>
          <a:xfrm>
            <a:off x="9142185" y="3109749"/>
            <a:ext cx="9721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eitjes</a:t>
            </a:r>
            <a:endParaRPr lang="nl-NL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F0410451-7490-C4E0-3D8D-251D315AD895}"/>
              </a:ext>
            </a:extLst>
          </p:cNvPr>
          <p:cNvSpPr txBox="1"/>
          <p:nvPr/>
        </p:nvSpPr>
        <p:spPr>
          <a:xfrm>
            <a:off x="5594522" y="4466651"/>
            <a:ext cx="12533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vislarve</a:t>
            </a:r>
            <a:endParaRPr lang="nl-NL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F7D8073-B33B-205E-C134-41584B35046A}"/>
              </a:ext>
            </a:extLst>
          </p:cNvPr>
          <p:cNvSpPr txBox="1"/>
          <p:nvPr/>
        </p:nvSpPr>
        <p:spPr>
          <a:xfrm>
            <a:off x="946004" y="3098655"/>
            <a:ext cx="18491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jonge visjes</a:t>
            </a:r>
            <a:endParaRPr lang="nl-NL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5C6FF8A4-4DBD-5AC1-30B5-B81A2C033621}"/>
              </a:ext>
            </a:extLst>
          </p:cNvPr>
          <p:cNvSpPr txBox="1"/>
          <p:nvPr/>
        </p:nvSpPr>
        <p:spPr>
          <a:xfrm>
            <a:off x="727246" y="65595"/>
            <a:ext cx="10737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Ook vissen hebben een </a:t>
            </a:r>
            <a:r>
              <a:rPr lang="nl-NL" sz="32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levenscyclus</a:t>
            </a:r>
            <a:r>
              <a:rPr lang="nl-NL" sz="3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F06FB12A-D8D2-08B0-AE05-9A494EF2C45C}"/>
              </a:ext>
            </a:extLst>
          </p:cNvPr>
          <p:cNvSpPr txBox="1"/>
          <p:nvPr/>
        </p:nvSpPr>
        <p:spPr>
          <a:xfrm>
            <a:off x="727246" y="5897247"/>
            <a:ext cx="107375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 al deze stapjes vinden op een andere plek plaats. </a:t>
            </a:r>
          </a:p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En daarom gaan vissen op reis! </a:t>
            </a:r>
          </a:p>
        </p:txBody>
      </p:sp>
    </p:spTree>
    <p:extLst>
      <p:ext uri="{BB962C8B-B14F-4D97-AF65-F5344CB8AC3E}">
        <p14:creationId xmlns:p14="http://schemas.microsoft.com/office/powerpoint/2010/main" val="161570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4332D7A-97B0-CE8E-802C-6111261AC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431384"/>
            <a:ext cx="7975600" cy="599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491040D2-DFA4-4E54-F8DB-DBF211F49B20}"/>
              </a:ext>
            </a:extLst>
          </p:cNvPr>
          <p:cNvSpPr/>
          <p:nvPr/>
        </p:nvSpPr>
        <p:spPr>
          <a:xfrm>
            <a:off x="3799840" y="843280"/>
            <a:ext cx="5577840" cy="1097280"/>
          </a:xfrm>
          <a:custGeom>
            <a:avLst/>
            <a:gdLst>
              <a:gd name="connsiteX0" fmla="*/ 233680 w 5577840"/>
              <a:gd name="connsiteY0" fmla="*/ 10160 h 1097280"/>
              <a:gd name="connsiteX1" fmla="*/ 10160 w 5577840"/>
              <a:gd name="connsiteY1" fmla="*/ 406400 h 1097280"/>
              <a:gd name="connsiteX2" fmla="*/ 0 w 5577840"/>
              <a:gd name="connsiteY2" fmla="*/ 660400 h 1097280"/>
              <a:gd name="connsiteX3" fmla="*/ 416560 w 5577840"/>
              <a:gd name="connsiteY3" fmla="*/ 1087120 h 1097280"/>
              <a:gd name="connsiteX4" fmla="*/ 2357120 w 5577840"/>
              <a:gd name="connsiteY4" fmla="*/ 1097280 h 1097280"/>
              <a:gd name="connsiteX5" fmla="*/ 3017520 w 5577840"/>
              <a:gd name="connsiteY5" fmla="*/ 1046480 h 1097280"/>
              <a:gd name="connsiteX6" fmla="*/ 4521200 w 5577840"/>
              <a:gd name="connsiteY6" fmla="*/ 1046480 h 1097280"/>
              <a:gd name="connsiteX7" fmla="*/ 5201920 w 5577840"/>
              <a:gd name="connsiteY7" fmla="*/ 1046480 h 1097280"/>
              <a:gd name="connsiteX8" fmla="*/ 5557520 w 5577840"/>
              <a:gd name="connsiteY8" fmla="*/ 731520 h 1097280"/>
              <a:gd name="connsiteX9" fmla="*/ 5577840 w 5577840"/>
              <a:gd name="connsiteY9" fmla="*/ 426720 h 1097280"/>
              <a:gd name="connsiteX10" fmla="*/ 5222240 w 5577840"/>
              <a:gd name="connsiteY10" fmla="*/ 0 h 1097280"/>
              <a:gd name="connsiteX11" fmla="*/ 233680 w 5577840"/>
              <a:gd name="connsiteY11" fmla="*/ 10160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77840" h="1097280">
                <a:moveTo>
                  <a:pt x="233680" y="10160"/>
                </a:moveTo>
                <a:lnTo>
                  <a:pt x="10160" y="406400"/>
                </a:lnTo>
                <a:lnTo>
                  <a:pt x="0" y="660400"/>
                </a:lnTo>
                <a:lnTo>
                  <a:pt x="416560" y="1087120"/>
                </a:lnTo>
                <a:lnTo>
                  <a:pt x="2357120" y="1097280"/>
                </a:lnTo>
                <a:lnTo>
                  <a:pt x="3017520" y="1046480"/>
                </a:lnTo>
                <a:lnTo>
                  <a:pt x="4521200" y="1046480"/>
                </a:lnTo>
                <a:lnTo>
                  <a:pt x="5201920" y="1046480"/>
                </a:lnTo>
                <a:lnTo>
                  <a:pt x="5557520" y="731520"/>
                </a:lnTo>
                <a:lnTo>
                  <a:pt x="5577840" y="426720"/>
                </a:lnTo>
                <a:lnTo>
                  <a:pt x="5222240" y="0"/>
                </a:lnTo>
                <a:lnTo>
                  <a:pt x="233680" y="10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896BC21-9EA0-A273-262E-C527DBA5B86E}"/>
              </a:ext>
            </a:extLst>
          </p:cNvPr>
          <p:cNvSpPr txBox="1"/>
          <p:nvPr/>
        </p:nvSpPr>
        <p:spPr>
          <a:xfrm>
            <a:off x="3921138" y="914866"/>
            <a:ext cx="5110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Lieve schat, Ik hou van je. Zullen we samen babyvisjes maken?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0F8ABB6D-28B9-3340-4A77-D4089C5682B2}"/>
              </a:ext>
            </a:extLst>
          </p:cNvPr>
          <p:cNvSpPr/>
          <p:nvPr/>
        </p:nvSpPr>
        <p:spPr>
          <a:xfrm>
            <a:off x="6410131" y="2015412"/>
            <a:ext cx="2453951" cy="4072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5EB473D-8260-8F23-4D8E-8EEE5C78F608}"/>
              </a:ext>
            </a:extLst>
          </p:cNvPr>
          <p:cNvSpPr txBox="1"/>
          <p:nvPr/>
        </p:nvSpPr>
        <p:spPr>
          <a:xfrm>
            <a:off x="6298161" y="1988220"/>
            <a:ext cx="2668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We gaan op reis!</a:t>
            </a:r>
          </a:p>
        </p:txBody>
      </p:sp>
    </p:spTree>
    <p:extLst>
      <p:ext uri="{BB962C8B-B14F-4D97-AF65-F5344CB8AC3E}">
        <p14:creationId xmlns:p14="http://schemas.microsoft.com/office/powerpoint/2010/main" val="3732757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alitie Blauwe Hart Natuurlijk">
            <a:extLst>
              <a:ext uri="{FF2B5EF4-FFF2-40B4-BE49-F238E27FC236}">
                <a16:creationId xmlns:a16="http://schemas.microsoft.com/office/drawing/2014/main" id="{9BB180B0-2485-79A9-2623-585BAF96F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5" b="20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6098A6B-4DD6-FE4B-210E-1A8F2878BB8A}"/>
              </a:ext>
            </a:extLst>
          </p:cNvPr>
          <p:cNvSpPr txBox="1"/>
          <p:nvPr/>
        </p:nvSpPr>
        <p:spPr>
          <a:xfrm rot="20812098">
            <a:off x="578499" y="434219"/>
            <a:ext cx="1819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Bingo!</a:t>
            </a:r>
            <a:endParaRPr lang="nl-NL" sz="32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92E50C0-3A3D-39C6-F347-D712D4F283B7}"/>
              </a:ext>
            </a:extLst>
          </p:cNvPr>
          <p:cNvSpPr txBox="1"/>
          <p:nvPr/>
        </p:nvSpPr>
        <p:spPr>
          <a:xfrm>
            <a:off x="503474" y="2828835"/>
            <a:ext cx="3916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Welke vis </a:t>
            </a:r>
            <a:b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denk jij dat dit is?</a:t>
            </a:r>
          </a:p>
        </p:txBody>
      </p:sp>
    </p:spTree>
    <p:extLst>
      <p:ext uri="{BB962C8B-B14F-4D97-AF65-F5344CB8AC3E}">
        <p14:creationId xmlns:p14="http://schemas.microsoft.com/office/powerpoint/2010/main" val="4135885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44AB474-4957-D4B4-B99D-BA4A88FEC3AE}"/>
              </a:ext>
            </a:extLst>
          </p:cNvPr>
          <p:cNvSpPr txBox="1"/>
          <p:nvPr/>
        </p:nvSpPr>
        <p:spPr>
          <a:xfrm>
            <a:off x="1514669" y="1166842"/>
            <a:ext cx="91626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Vissen die op reis gaan.</a:t>
            </a:r>
          </a:p>
          <a:p>
            <a:pPr algn="ctr"/>
            <a:r>
              <a:rPr lang="nl-NL" sz="36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Dat heet met een moeilijk woord:</a:t>
            </a:r>
          </a:p>
          <a:p>
            <a:pPr algn="ctr"/>
            <a:endParaRPr lang="nl-NL" sz="36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de Vistrek</a:t>
            </a:r>
          </a:p>
          <a:p>
            <a:pPr algn="ctr"/>
            <a:endParaRPr lang="nl-NL" sz="36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36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Of </a:t>
            </a:r>
          </a:p>
          <a:p>
            <a:pPr algn="ctr"/>
            <a:endParaRPr lang="nl-NL" sz="36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vismigratie</a:t>
            </a:r>
            <a:endParaRPr lang="nl-NL" sz="36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03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DD008FF7-6695-ABFC-762D-ACFF6600C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460890F-E3ED-5D48-0E99-09EAEB7E1033}"/>
              </a:ext>
            </a:extLst>
          </p:cNvPr>
          <p:cNvSpPr txBox="1"/>
          <p:nvPr/>
        </p:nvSpPr>
        <p:spPr>
          <a:xfrm>
            <a:off x="1514669" y="705177"/>
            <a:ext cx="916266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 meeste vissen zwemmen van</a:t>
            </a:r>
          </a:p>
          <a:p>
            <a:pPr algn="ctr"/>
            <a:endParaRPr lang="nl-NL" sz="36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Groot en diep water</a:t>
            </a:r>
          </a:p>
          <a:p>
            <a:pPr algn="ctr"/>
            <a:endParaRPr lang="nl-NL" sz="36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naar </a:t>
            </a:r>
          </a:p>
          <a:p>
            <a:pPr algn="ctr"/>
            <a:endParaRPr lang="nl-NL" sz="36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Klein en ondiep water</a:t>
            </a:r>
          </a:p>
          <a:p>
            <a:pPr algn="ctr"/>
            <a:endParaRPr lang="nl-NL" sz="36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 weer terug!</a:t>
            </a:r>
            <a:endParaRPr lang="nl-NL" sz="3600" b="1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4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usten en rivieren: ontwerp &amp; beheer | Royal HaskoningDHV">
            <a:extLst>
              <a:ext uri="{FF2B5EF4-FFF2-40B4-BE49-F238E27FC236}">
                <a16:creationId xmlns:a16="http://schemas.microsoft.com/office/drawing/2014/main" id="{D0E9986E-9A85-69F4-A5B7-EDA1EC063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r="28443"/>
          <a:stretch/>
        </p:blipFill>
        <p:spPr bwMode="auto">
          <a:xfrm>
            <a:off x="6095996" y="0"/>
            <a:ext cx="609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amping Nederland - In de natuur | Natuurcamping.nl">
            <a:extLst>
              <a:ext uri="{FF2B5EF4-FFF2-40B4-BE49-F238E27FC236}">
                <a16:creationId xmlns:a16="http://schemas.microsoft.com/office/drawing/2014/main" id="{D0ABE096-9B70-CB6E-1A77-38E4A86A08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4" r="23911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B49039D-8838-8C3A-6E86-2B9A64DE982F}"/>
              </a:ext>
            </a:extLst>
          </p:cNvPr>
          <p:cNvSpPr/>
          <p:nvPr/>
        </p:nvSpPr>
        <p:spPr>
          <a:xfrm>
            <a:off x="4143573" y="1"/>
            <a:ext cx="3904857" cy="174752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669E899-C36C-A22D-E6FA-9275AFAB791C}"/>
              </a:ext>
            </a:extLst>
          </p:cNvPr>
          <p:cNvSpPr txBox="1"/>
          <p:nvPr/>
        </p:nvSpPr>
        <p:spPr>
          <a:xfrm>
            <a:off x="4097690" y="253903"/>
            <a:ext cx="39966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Groot en diep water?</a:t>
            </a:r>
          </a:p>
          <a:p>
            <a:pPr algn="ctr"/>
            <a:r>
              <a:rPr lang="nl-NL" sz="2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Denk aan een meer of een grote rivier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52093EB-46DB-F62B-D9AD-06F989D2589D}"/>
              </a:ext>
            </a:extLst>
          </p:cNvPr>
          <p:cNvSpPr/>
          <p:nvPr/>
        </p:nvSpPr>
        <p:spPr>
          <a:xfrm>
            <a:off x="2109644" y="5689600"/>
            <a:ext cx="7972700" cy="11684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956A224-DCE1-CF43-DEE0-9D93266B6056}"/>
              </a:ext>
            </a:extLst>
          </p:cNvPr>
          <p:cNvSpPr txBox="1"/>
          <p:nvPr/>
        </p:nvSpPr>
        <p:spPr>
          <a:xfrm>
            <a:off x="2243229" y="5801408"/>
            <a:ext cx="7705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de winter verblijven vissen graag in diep water. En daar zijn goede redenen voor!</a:t>
            </a:r>
          </a:p>
        </p:txBody>
      </p:sp>
    </p:spTree>
    <p:extLst>
      <p:ext uri="{BB962C8B-B14F-4D97-AF65-F5344CB8AC3E}">
        <p14:creationId xmlns:p14="http://schemas.microsoft.com/office/powerpoint/2010/main" val="80768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CED9857F-9F46-F88A-1B31-D2318D3F3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8650"/>
            <a:ext cx="12192000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remium Vector | Vector woman riding ice skates silhouette isolated on  white background">
            <a:extLst>
              <a:ext uri="{FF2B5EF4-FFF2-40B4-BE49-F238E27FC236}">
                <a16:creationId xmlns:a16="http://schemas.microsoft.com/office/drawing/2014/main" id="{AD142879-DCA3-6D0F-8F32-0F950A214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6" r="18489" b="2814"/>
          <a:stretch/>
        </p:blipFill>
        <p:spPr bwMode="auto">
          <a:xfrm>
            <a:off x="-1697354" y="356660"/>
            <a:ext cx="1645919" cy="278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87591C2-10FA-399D-839A-2CCCEA836160}"/>
              </a:ext>
            </a:extLst>
          </p:cNvPr>
          <p:cNvSpPr/>
          <p:nvPr/>
        </p:nvSpPr>
        <p:spPr>
          <a:xfrm>
            <a:off x="0" y="3168650"/>
            <a:ext cx="12192000" cy="965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2E870B0-318E-9172-2BF5-9C258EA5043C}"/>
              </a:ext>
            </a:extLst>
          </p:cNvPr>
          <p:cNvSpPr txBox="1"/>
          <p:nvPr/>
        </p:nvSpPr>
        <p:spPr>
          <a:xfrm rot="20690132">
            <a:off x="285751" y="4409659"/>
            <a:ext cx="2219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‘Pas op! </a:t>
            </a:r>
          </a:p>
          <a:p>
            <a:pPr algn="ctr"/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Gevaarlijk ijs!’</a:t>
            </a: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54C577F6-B626-8DEB-4D59-06B277B5D106}"/>
              </a:ext>
            </a:extLst>
          </p:cNvPr>
          <p:cNvSpPr/>
          <p:nvPr/>
        </p:nvSpPr>
        <p:spPr>
          <a:xfrm>
            <a:off x="2419350" y="4191000"/>
            <a:ext cx="790575" cy="504825"/>
          </a:xfrm>
          <a:custGeom>
            <a:avLst/>
            <a:gdLst>
              <a:gd name="connsiteX0" fmla="*/ 0 w 790575"/>
              <a:gd name="connsiteY0" fmla="*/ 504825 h 504825"/>
              <a:gd name="connsiteX1" fmla="*/ 438150 w 790575"/>
              <a:gd name="connsiteY1" fmla="*/ 304800 h 504825"/>
              <a:gd name="connsiteX2" fmla="*/ 790575 w 790575"/>
              <a:gd name="connsiteY2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0575" h="504825">
                <a:moveTo>
                  <a:pt x="0" y="504825"/>
                </a:moveTo>
                <a:cubicBezTo>
                  <a:pt x="153194" y="446881"/>
                  <a:pt x="306388" y="388937"/>
                  <a:pt x="438150" y="304800"/>
                </a:cubicBezTo>
                <a:cubicBezTo>
                  <a:pt x="569912" y="220663"/>
                  <a:pt x="680243" y="110331"/>
                  <a:pt x="790575" y="0"/>
                </a:cubicBez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19B4E34-658E-7CD4-5A13-050DD184C877}"/>
              </a:ext>
            </a:extLst>
          </p:cNvPr>
          <p:cNvSpPr txBox="1"/>
          <p:nvPr/>
        </p:nvSpPr>
        <p:spPr>
          <a:xfrm>
            <a:off x="5510818" y="4585126"/>
            <a:ext cx="3105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‘Gelukkig is het hier lekker diep en veilig’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6BC1E38-08AC-9F8B-0600-25AD4C705A64}"/>
              </a:ext>
            </a:extLst>
          </p:cNvPr>
          <p:cNvSpPr txBox="1"/>
          <p:nvPr/>
        </p:nvSpPr>
        <p:spPr>
          <a:xfrm>
            <a:off x="1285874" y="356660"/>
            <a:ext cx="93821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Twee belangrijke redenen zijn: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Het diepe water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koelt minder snel af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Zo blijven de vissen een beetje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warmer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ondiep water kunnen vissen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vastvriezen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in het ijs.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diep water 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hebben ze hier geen last van.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E92C75F-E4A3-56F3-465B-A297E31C4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187" y="1824170"/>
            <a:ext cx="1310380" cy="157183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5A2F444-21B8-30FB-B7D2-728F4823B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9765">
            <a:off x="7360183" y="454145"/>
            <a:ext cx="782461" cy="15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6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1.14739 0.0007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7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Nationalpark Drentsche Aa in den Niederlanden | Drenthe">
            <a:extLst>
              <a:ext uri="{FF2B5EF4-FFF2-40B4-BE49-F238E27FC236}">
                <a16:creationId xmlns:a16="http://schemas.microsoft.com/office/drawing/2014/main" id="{83081B01-885A-344E-4D31-741A38749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1" t="2578" r="21901" b="13544"/>
          <a:stretch/>
        </p:blipFill>
        <p:spPr bwMode="auto">
          <a:xfrm>
            <a:off x="6096000" y="0"/>
            <a:ext cx="61061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ieuwe ronde in GLB-gesprekken - Food &amp; Agribusiness">
            <a:extLst>
              <a:ext uri="{FF2B5EF4-FFF2-40B4-BE49-F238E27FC236}">
                <a16:creationId xmlns:a16="http://schemas.microsoft.com/office/drawing/2014/main" id="{91CF70CA-017D-CDCE-FF1B-C72964A87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5679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2DBF768-B654-F815-3903-EBB37F3C4605}"/>
              </a:ext>
            </a:extLst>
          </p:cNvPr>
          <p:cNvSpPr/>
          <p:nvPr/>
        </p:nvSpPr>
        <p:spPr>
          <a:xfrm>
            <a:off x="4143573" y="1"/>
            <a:ext cx="3904857" cy="1747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7EFB721-B264-3D14-7E69-DC151C2AEE75}"/>
              </a:ext>
            </a:extLst>
          </p:cNvPr>
          <p:cNvSpPr txBox="1"/>
          <p:nvPr/>
        </p:nvSpPr>
        <p:spPr>
          <a:xfrm>
            <a:off x="4097690" y="253903"/>
            <a:ext cx="39966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Klein en ondiep water? Denk aan een smalle sloot of kleine beek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D9735E5-4A3F-942C-4BF8-AE6AA62E7249}"/>
              </a:ext>
            </a:extLst>
          </p:cNvPr>
          <p:cNvSpPr/>
          <p:nvPr/>
        </p:nvSpPr>
        <p:spPr>
          <a:xfrm>
            <a:off x="2109644" y="5689600"/>
            <a:ext cx="7972700" cy="1168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0B3437A-1F61-634D-853A-05B602A42C2D}"/>
              </a:ext>
            </a:extLst>
          </p:cNvPr>
          <p:cNvSpPr txBox="1"/>
          <p:nvPr/>
        </p:nvSpPr>
        <p:spPr>
          <a:xfrm>
            <a:off x="1983798" y="5798223"/>
            <a:ext cx="8224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de zomer verblijven vissen graag in ondiep water. En daar zijn goede redenen voor!</a:t>
            </a:r>
          </a:p>
        </p:txBody>
      </p:sp>
    </p:spTree>
    <p:extLst>
      <p:ext uri="{BB962C8B-B14F-4D97-AF65-F5344CB8AC3E}">
        <p14:creationId xmlns:p14="http://schemas.microsoft.com/office/powerpoint/2010/main" val="354694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>
            <a:extLst>
              <a:ext uri="{FF2B5EF4-FFF2-40B4-BE49-F238E27FC236}">
                <a16:creationId xmlns:a16="http://schemas.microsoft.com/office/drawing/2014/main" id="{543834CD-0773-9427-A26D-88B13E1DD91F}"/>
              </a:ext>
            </a:extLst>
          </p:cNvPr>
          <p:cNvGrpSpPr/>
          <p:nvPr/>
        </p:nvGrpSpPr>
        <p:grpSpPr>
          <a:xfrm>
            <a:off x="0" y="2783892"/>
            <a:ext cx="12192000" cy="4102100"/>
            <a:chOff x="0" y="2783892"/>
            <a:chExt cx="12192000" cy="4102100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437CA32-3FE6-5277-6F10-C337E89607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83892"/>
              <a:ext cx="12192000" cy="410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4F7D47E0-E776-968A-BBE7-B745E21BBD46}"/>
                </a:ext>
              </a:extLst>
            </p:cNvPr>
            <p:cNvSpPr/>
            <p:nvPr/>
          </p:nvSpPr>
          <p:spPr>
            <a:xfrm>
              <a:off x="690465" y="3732245"/>
              <a:ext cx="5812972" cy="1530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A51CC683-AA2F-0AB0-E0FC-65E3A2B9B4FB}"/>
              </a:ext>
            </a:extLst>
          </p:cNvPr>
          <p:cNvSpPr txBox="1"/>
          <p:nvPr/>
        </p:nvSpPr>
        <p:spPr>
          <a:xfrm>
            <a:off x="268837" y="160717"/>
            <a:ext cx="113230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Drie belangrijke redenen zijn:</a:t>
            </a:r>
          </a:p>
          <a:p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Ondiep water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warmt snel op 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het voorjaar!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Hierdoor komen de eitjes sneller uit.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Er groeien veel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waterplanten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in ondiep water, waartussen de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jonge visjes zich kunnen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verstoppen 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voor gevaarlijke roofdieren.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AutoNum type="arabicPeriod"/>
            </a:pP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Tussen de waterplanten leven ook veel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waterdiertjes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</a:t>
            </a:r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Dus er is </a:t>
            </a:r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genoeg te eten 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voor de jonge visjes.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C9128BC-5CD3-D2F1-3290-650B0EE12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50" y="1262444"/>
            <a:ext cx="1155755" cy="1582198"/>
          </a:xfrm>
          <a:prstGeom prst="rect">
            <a:avLst/>
          </a:prstGeom>
        </p:spPr>
      </p:pic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34CAA257-FAFC-91B0-7990-E06904015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437" y="3491919"/>
            <a:ext cx="1849212" cy="1187466"/>
          </a:xfrm>
          <a:prstGeom prst="rect">
            <a:avLst/>
          </a:prstGeom>
        </p:spPr>
      </p:pic>
      <p:pic>
        <p:nvPicPr>
          <p:cNvPr id="10" name="Afbeelding 9" descr="Afbeelding met tekst, apparaat, meter&#10;&#10;Automatisch gegenereerde beschrijving">
            <a:extLst>
              <a:ext uri="{FF2B5EF4-FFF2-40B4-BE49-F238E27FC236}">
                <a16:creationId xmlns:a16="http://schemas.microsoft.com/office/drawing/2014/main" id="{7CB7365C-BAA8-7526-8BA3-EF47E785E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2741">
            <a:off x="6920649" y="375388"/>
            <a:ext cx="802009" cy="149994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EFF1C34-35E0-4257-A281-306BF4EC890D}"/>
              </a:ext>
            </a:extLst>
          </p:cNvPr>
          <p:cNvSpPr txBox="1"/>
          <p:nvPr/>
        </p:nvSpPr>
        <p:spPr>
          <a:xfrm>
            <a:off x="3596951" y="4504212"/>
            <a:ext cx="3105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‘Wat een lekker plekje hier!’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0580DB69-6EB1-24E0-B042-0A59940BDBC9}"/>
              </a:ext>
            </a:extLst>
          </p:cNvPr>
          <p:cNvSpPr/>
          <p:nvPr/>
        </p:nvSpPr>
        <p:spPr>
          <a:xfrm rot="21301058" flipV="1">
            <a:off x="5741413" y="5047432"/>
            <a:ext cx="626043" cy="437446"/>
          </a:xfrm>
          <a:custGeom>
            <a:avLst/>
            <a:gdLst>
              <a:gd name="connsiteX0" fmla="*/ 0 w 790575"/>
              <a:gd name="connsiteY0" fmla="*/ 504825 h 504825"/>
              <a:gd name="connsiteX1" fmla="*/ 438150 w 790575"/>
              <a:gd name="connsiteY1" fmla="*/ 304800 h 504825"/>
              <a:gd name="connsiteX2" fmla="*/ 790575 w 790575"/>
              <a:gd name="connsiteY2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0575" h="504825">
                <a:moveTo>
                  <a:pt x="0" y="504825"/>
                </a:moveTo>
                <a:cubicBezTo>
                  <a:pt x="153194" y="446881"/>
                  <a:pt x="306388" y="388937"/>
                  <a:pt x="438150" y="304800"/>
                </a:cubicBezTo>
                <a:cubicBezTo>
                  <a:pt x="569912" y="220663"/>
                  <a:pt x="680243" y="110331"/>
                  <a:pt x="790575" y="0"/>
                </a:cubicBez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241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p tien zoetwatervissen, deel twee - Duiken Magazine">
            <a:extLst>
              <a:ext uri="{FF2B5EF4-FFF2-40B4-BE49-F238E27FC236}">
                <a16:creationId xmlns:a16="http://schemas.microsoft.com/office/drawing/2014/main" id="{EFBEEAE1-793F-B9C8-CF75-25FC7DDF3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7" b="1314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B33C565-E1D4-7712-23C6-253EF1BA7668}"/>
              </a:ext>
            </a:extLst>
          </p:cNvPr>
          <p:cNvSpPr txBox="1"/>
          <p:nvPr/>
        </p:nvSpPr>
        <p:spPr>
          <a:xfrm>
            <a:off x="4096709" y="1928274"/>
            <a:ext cx="3916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Welke vis </a:t>
            </a:r>
            <a:b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denk jij dat dit is?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B1531BE-B8E2-8994-E099-DAC80E4F0273}"/>
              </a:ext>
            </a:extLst>
          </p:cNvPr>
          <p:cNvSpPr txBox="1"/>
          <p:nvPr/>
        </p:nvSpPr>
        <p:spPr>
          <a:xfrm rot="20812098">
            <a:off x="578499" y="434219"/>
            <a:ext cx="1819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Bingo!</a:t>
            </a:r>
            <a:endParaRPr lang="nl-NL" sz="32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70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DD008FF7-6695-ABFC-762D-ACFF6600C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460890F-E3ED-5D48-0E99-09EAEB7E1033}"/>
              </a:ext>
            </a:extLst>
          </p:cNvPr>
          <p:cNvSpPr txBox="1"/>
          <p:nvPr/>
        </p:nvSpPr>
        <p:spPr>
          <a:xfrm>
            <a:off x="1056536" y="1610246"/>
            <a:ext cx="1007892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 reizen door het water is in Nederland </a:t>
            </a:r>
            <a:r>
              <a:rPr lang="nl-NL" sz="48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niet makkelijk!</a:t>
            </a:r>
          </a:p>
          <a:p>
            <a:pPr algn="ctr"/>
            <a:endParaRPr lang="nl-NL" sz="4400" b="1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endParaRPr lang="nl-NL" sz="4400" b="1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In het water zitten veel obstakels, zoals:</a:t>
            </a:r>
            <a:endParaRPr lang="nl-NL" sz="32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35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jken">
            <a:extLst>
              <a:ext uri="{FF2B5EF4-FFF2-40B4-BE49-F238E27FC236}">
                <a16:creationId xmlns:a16="http://schemas.microsoft.com/office/drawing/2014/main" id="{5F7449C9-8D02-2671-B040-F98132ECB9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4" b="1237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E466993-9921-18E3-0CA7-FC30955A3500}"/>
              </a:ext>
            </a:extLst>
          </p:cNvPr>
          <p:cNvSpPr txBox="1"/>
          <p:nvPr/>
        </p:nvSpPr>
        <p:spPr>
          <a:xfrm>
            <a:off x="5514392" y="4402418"/>
            <a:ext cx="6503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Dijken</a:t>
            </a:r>
            <a:r>
              <a:rPr lang="nl-NL" sz="3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– die het water tegenhouden en ons land veilig houden</a:t>
            </a:r>
            <a:endParaRPr lang="nl-NL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98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rug over stuw Vechterweerd bij Vilsteren wordt breder; van 1.20 naar 1.80  meter - RTV Focus">
            <a:extLst>
              <a:ext uri="{FF2B5EF4-FFF2-40B4-BE49-F238E27FC236}">
                <a16:creationId xmlns:a16="http://schemas.microsoft.com/office/drawing/2014/main" id="{A1C53D02-C0B0-FB9D-50A5-297AA51EC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6" b="5405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B6E7D0-525E-8524-831E-25AE8B137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Plaatje stuw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B6482B8-4647-75D1-FF00-DF5A6C2EEEC0}"/>
              </a:ext>
            </a:extLst>
          </p:cNvPr>
          <p:cNvSpPr/>
          <p:nvPr/>
        </p:nvSpPr>
        <p:spPr>
          <a:xfrm>
            <a:off x="0" y="5598160"/>
            <a:ext cx="6096000" cy="125984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8A265FD-5E71-77CF-7348-E14D3ED93735}"/>
              </a:ext>
            </a:extLst>
          </p:cNvPr>
          <p:cNvSpPr txBox="1"/>
          <p:nvPr/>
        </p:nvSpPr>
        <p:spPr>
          <a:xfrm>
            <a:off x="221033" y="5780782"/>
            <a:ext cx="5874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Stuw</a:t>
            </a:r>
            <a:r>
              <a:rPr lang="nl-NL" sz="3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– die het water vast houdt wanneer het droog is</a:t>
            </a:r>
            <a:endParaRPr lang="nl-NL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35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emaal - Alblasserdamsnieuws.nl">
            <a:extLst>
              <a:ext uri="{FF2B5EF4-FFF2-40B4-BE49-F238E27FC236}">
                <a16:creationId xmlns:a16="http://schemas.microsoft.com/office/drawing/2014/main" id="{307D554B-0180-1115-3370-EE2C2B3D4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t="29351" r="118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ECED6F19-4578-F2D8-2B02-02D22945B9F3}"/>
              </a:ext>
            </a:extLst>
          </p:cNvPr>
          <p:cNvSpPr/>
          <p:nvPr/>
        </p:nvSpPr>
        <p:spPr>
          <a:xfrm>
            <a:off x="5466080" y="5598160"/>
            <a:ext cx="6725920" cy="125984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EE8225-C8F5-214E-28A8-1C7A4AD10BDB}"/>
              </a:ext>
            </a:extLst>
          </p:cNvPr>
          <p:cNvSpPr txBox="1"/>
          <p:nvPr/>
        </p:nvSpPr>
        <p:spPr>
          <a:xfrm>
            <a:off x="5688563" y="5689471"/>
            <a:ext cx="6503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Gemalen</a:t>
            </a:r>
            <a:r>
              <a:rPr lang="nl-NL" sz="3200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– die het water wegpompen en onze voeten droog houden</a:t>
            </a:r>
            <a:endParaRPr lang="nl-NL" dirty="0">
              <a:solidFill>
                <a:schemeClr val="bg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458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sdeurbel volgend voorjaar terug bij Weerdsluis in Utrecht: dit jaar ...">
            <a:extLst>
              <a:ext uri="{FF2B5EF4-FFF2-40B4-BE49-F238E27FC236}">
                <a16:creationId xmlns:a16="http://schemas.microsoft.com/office/drawing/2014/main" id="{4044F8BB-B698-39A0-1559-4CDBAEAC8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7" b="14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0EB1FCE9-80A6-E661-0F58-B82C51DC0459}"/>
              </a:ext>
            </a:extLst>
          </p:cNvPr>
          <p:cNvSpPr/>
          <p:nvPr/>
        </p:nvSpPr>
        <p:spPr>
          <a:xfrm>
            <a:off x="5466080" y="5598160"/>
            <a:ext cx="6725920" cy="125984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EE8225-C8F5-214E-28A8-1C7A4AD10BDB}"/>
              </a:ext>
            </a:extLst>
          </p:cNvPr>
          <p:cNvSpPr txBox="1"/>
          <p:nvPr/>
        </p:nvSpPr>
        <p:spPr>
          <a:xfrm>
            <a:off x="5577321" y="5689471"/>
            <a:ext cx="6503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Sluizen – houden water tegen en laten boten passeren</a:t>
            </a:r>
            <a:endParaRPr lang="nl-NL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69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DD008FF7-6695-ABFC-762D-ACFF6600C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460890F-E3ED-5D48-0E99-09EAEB7E1033}"/>
              </a:ext>
            </a:extLst>
          </p:cNvPr>
          <p:cNvSpPr txBox="1"/>
          <p:nvPr/>
        </p:nvSpPr>
        <p:spPr>
          <a:xfrm>
            <a:off x="1056536" y="1610246"/>
            <a:ext cx="1007892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Dijken, stuwen, gemalen en sluizen</a:t>
            </a:r>
            <a:b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houden onze voeten droog!</a:t>
            </a:r>
          </a:p>
          <a:p>
            <a:pPr algn="ctr"/>
            <a:endParaRPr lang="nl-NL" sz="40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Maar…</a:t>
            </a:r>
          </a:p>
          <a:p>
            <a:pPr algn="ctr"/>
            <a:endParaRPr lang="nl-NL" sz="40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Ze vormen ook een obstakel voor vissen</a:t>
            </a:r>
          </a:p>
          <a:p>
            <a:pPr algn="ctr"/>
            <a:endParaRPr lang="nl-NL" sz="32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727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CD0E3F9-D1DC-9DE0-03F3-6D1F7B5B9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3550"/>
            <a:ext cx="12192000" cy="4304450"/>
          </a:xfrm>
          <a:prstGeom prst="rect">
            <a:avLst/>
          </a:prstGeom>
        </p:spPr>
      </p:pic>
      <p:pic>
        <p:nvPicPr>
          <p:cNvPr id="7" name="Afbeelding 6" descr="Afbeelding met afstand&#10;&#10;Automatisch gegenereerde beschrijving">
            <a:extLst>
              <a:ext uri="{FF2B5EF4-FFF2-40B4-BE49-F238E27FC236}">
                <a16:creationId xmlns:a16="http://schemas.microsoft.com/office/drawing/2014/main" id="{F8A7EDCD-8E7A-EE12-CC97-2492E4654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6443" y="4979406"/>
            <a:ext cx="1526443" cy="54164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ED30B381-68A7-F962-76CB-5A9C1A6B2458}"/>
              </a:ext>
            </a:extLst>
          </p:cNvPr>
          <p:cNvSpPr txBox="1"/>
          <p:nvPr/>
        </p:nvSpPr>
        <p:spPr>
          <a:xfrm rot="20929795">
            <a:off x="1065567" y="3113089"/>
            <a:ext cx="3105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‘Ja hallo! Zo kan ik niet verder…’</a:t>
            </a:r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8282B9EF-BC34-71E6-9A69-C488746509F0}"/>
              </a:ext>
            </a:extLst>
          </p:cNvPr>
          <p:cNvSpPr/>
          <p:nvPr/>
        </p:nvSpPr>
        <p:spPr>
          <a:xfrm rot="4616197">
            <a:off x="2645685" y="4011253"/>
            <a:ext cx="790575" cy="504825"/>
          </a:xfrm>
          <a:custGeom>
            <a:avLst/>
            <a:gdLst>
              <a:gd name="connsiteX0" fmla="*/ 0 w 790575"/>
              <a:gd name="connsiteY0" fmla="*/ 504825 h 504825"/>
              <a:gd name="connsiteX1" fmla="*/ 438150 w 790575"/>
              <a:gd name="connsiteY1" fmla="*/ 304800 h 504825"/>
              <a:gd name="connsiteX2" fmla="*/ 790575 w 790575"/>
              <a:gd name="connsiteY2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0575" h="504825">
                <a:moveTo>
                  <a:pt x="0" y="504825"/>
                </a:moveTo>
                <a:cubicBezTo>
                  <a:pt x="153194" y="446881"/>
                  <a:pt x="306388" y="388937"/>
                  <a:pt x="438150" y="304800"/>
                </a:cubicBezTo>
                <a:cubicBezTo>
                  <a:pt x="569912" y="220663"/>
                  <a:pt x="680243" y="110331"/>
                  <a:pt x="790575" y="0"/>
                </a:cubicBez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25A93FC-40AA-1044-597A-EF47D2FFA20A}"/>
              </a:ext>
            </a:extLst>
          </p:cNvPr>
          <p:cNvSpPr txBox="1"/>
          <p:nvPr/>
        </p:nvSpPr>
        <p:spPr>
          <a:xfrm>
            <a:off x="854466" y="889078"/>
            <a:ext cx="10737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Een </a:t>
            </a:r>
            <a:r>
              <a:rPr lang="nl-NL" sz="2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stuw</a:t>
            </a:r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vormt een </a:t>
            </a:r>
            <a:r>
              <a:rPr lang="nl-NL" sz="2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muur</a:t>
            </a:r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in het water voor vissen </a:t>
            </a:r>
          </a:p>
        </p:txBody>
      </p:sp>
    </p:spTree>
    <p:extLst>
      <p:ext uri="{BB962C8B-B14F-4D97-AF65-F5344CB8AC3E}">
        <p14:creationId xmlns:p14="http://schemas.microsoft.com/office/powerpoint/2010/main" val="150406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40417 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ortvisserij Nederland - Wintergedrag brasems onderzocht">
            <a:extLst>
              <a:ext uri="{FF2B5EF4-FFF2-40B4-BE49-F238E27FC236}">
                <a16:creationId xmlns:a16="http://schemas.microsoft.com/office/drawing/2014/main" id="{4E7207EB-FFD6-C747-D55F-EFFBBBC341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9" b="92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7BFC3B3-88F5-46BE-FE06-7F5C16C6CF6D}"/>
              </a:ext>
            </a:extLst>
          </p:cNvPr>
          <p:cNvSpPr txBox="1"/>
          <p:nvPr/>
        </p:nvSpPr>
        <p:spPr>
          <a:xfrm rot="20812098">
            <a:off x="578499" y="434219"/>
            <a:ext cx="1819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Bingo!</a:t>
            </a:r>
            <a:endParaRPr lang="nl-NL" sz="32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948640E-2459-9574-9AAF-302E35940831}"/>
              </a:ext>
            </a:extLst>
          </p:cNvPr>
          <p:cNvSpPr txBox="1"/>
          <p:nvPr/>
        </p:nvSpPr>
        <p:spPr>
          <a:xfrm>
            <a:off x="7837335" y="1541210"/>
            <a:ext cx="3916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Welke vis </a:t>
            </a:r>
            <a:b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denk jij dat dit is?</a:t>
            </a:r>
          </a:p>
        </p:txBody>
      </p:sp>
    </p:spTree>
    <p:extLst>
      <p:ext uri="{BB962C8B-B14F-4D97-AF65-F5344CB8AC3E}">
        <p14:creationId xmlns:p14="http://schemas.microsoft.com/office/powerpoint/2010/main" val="635210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Weerdsluis - Wikipedia">
            <a:extLst>
              <a:ext uri="{FF2B5EF4-FFF2-40B4-BE49-F238E27FC236}">
                <a16:creationId xmlns:a16="http://schemas.microsoft.com/office/drawing/2014/main" id="{4C02A085-6C43-2A35-A58A-B9EFA7F0AC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8" b="1475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6D26495C-B3CC-E8EF-E55C-B87B87859EBE}"/>
              </a:ext>
            </a:extLst>
          </p:cNvPr>
          <p:cNvSpPr/>
          <p:nvPr/>
        </p:nvSpPr>
        <p:spPr>
          <a:xfrm>
            <a:off x="0" y="-1"/>
            <a:ext cx="8302028" cy="2408223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B1CB789-948E-EE91-E74C-78992AF6B88B}"/>
              </a:ext>
            </a:extLst>
          </p:cNvPr>
          <p:cNvSpPr txBox="1"/>
          <p:nvPr/>
        </p:nvSpPr>
        <p:spPr>
          <a:xfrm>
            <a:off x="111241" y="91311"/>
            <a:ext cx="79916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Ook in Utrecht ligt een oude bootsluis, waar vissen in het voorjaar niet langs kunnen.</a:t>
            </a:r>
            <a:br>
              <a:rPr lang="nl-NL" sz="32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nl-NL" sz="3200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3200" dirty="0">
                <a:solidFill>
                  <a:schemeClr val="bg1">
                    <a:lumMod val="95000"/>
                  </a:scheme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 daar is in Utrecht iets op bedacht…</a:t>
            </a:r>
            <a:endParaRPr lang="nl-NL" dirty="0">
              <a:solidFill>
                <a:schemeClr val="bg1">
                  <a:lumMod val="9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30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title="Ding dong! Vissen en kreeften krijgen een eigen 'deurbel'">
            <a:hlinkClick r:id="" action="ppaction://media"/>
            <a:extLst>
              <a:ext uri="{FF2B5EF4-FFF2-40B4-BE49-F238E27FC236}">
                <a16:creationId xmlns:a16="http://schemas.microsoft.com/office/drawing/2014/main" id="{3391C604-E3B6-7D0A-E99B-01776A71AC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0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AA4E6D-3BA0-EF46-3230-49B39E683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Ook dit jaar staat de </a:t>
            </a:r>
            <a:r>
              <a:rPr lang="nl-NL" sz="4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Visdeurbel</a:t>
            </a:r>
            <a:r>
              <a:rPr lang="nl-NL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weer aan!</a:t>
            </a:r>
          </a:p>
          <a:p>
            <a:pPr marL="0" indent="0" algn="ctr">
              <a:buNone/>
            </a:pPr>
            <a:endParaRPr lang="nl-NL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Help jij mee vissen door de sluis te zwemmen? </a:t>
            </a:r>
          </a:p>
          <a:p>
            <a:pPr marL="0" indent="0" algn="ctr">
              <a:buNone/>
            </a:pPr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Ga naar </a:t>
            </a:r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  <a:hlinkClick r:id="rId2"/>
              </a:rPr>
              <a:t>www.visdeurbel.nl</a:t>
            </a:r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en druk op de bel als je een vis ziet!</a:t>
            </a:r>
          </a:p>
        </p:txBody>
      </p:sp>
    </p:spTree>
    <p:extLst>
      <p:ext uri="{BB962C8B-B14F-4D97-AF65-F5344CB8AC3E}">
        <p14:creationId xmlns:p14="http://schemas.microsoft.com/office/powerpoint/2010/main" val="2587502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vissen, zeeduivel&#10;&#10;Automatisch gegenereerde beschrijving">
            <a:extLst>
              <a:ext uri="{FF2B5EF4-FFF2-40B4-BE49-F238E27FC236}">
                <a16:creationId xmlns:a16="http://schemas.microsoft.com/office/drawing/2014/main" id="{D1834014-F057-2B39-581C-3F8C86ABF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76397" y="1328161"/>
            <a:ext cx="3901879" cy="1945728"/>
          </a:xfrm>
          <a:prstGeom prst="rect">
            <a:avLst/>
          </a:prstGeom>
        </p:spPr>
      </p:pic>
      <p:pic>
        <p:nvPicPr>
          <p:cNvPr id="7" name="Afbeelding 6" descr="Afbeelding met vissen, zeeduivel, lintvis&#10;&#10;Automatisch gegenereerde beschrijving">
            <a:extLst>
              <a:ext uri="{FF2B5EF4-FFF2-40B4-BE49-F238E27FC236}">
                <a16:creationId xmlns:a16="http://schemas.microsoft.com/office/drawing/2014/main" id="{E243CC93-056A-C84C-00D6-06E6B3F9B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04997" y="3804439"/>
            <a:ext cx="4604888" cy="1945728"/>
          </a:xfrm>
          <a:prstGeom prst="rect">
            <a:avLst/>
          </a:prstGeom>
        </p:spPr>
      </p:pic>
      <p:pic>
        <p:nvPicPr>
          <p:cNvPr id="10" name="Afbeelding 9" descr="Afbeelding met vissen, lintvis&#10;&#10;Automatisch gegenereerde beschrijving">
            <a:extLst>
              <a:ext uri="{FF2B5EF4-FFF2-40B4-BE49-F238E27FC236}">
                <a16:creationId xmlns:a16="http://schemas.microsoft.com/office/drawing/2014/main" id="{69262A97-1EC4-D06B-DFA1-983B7FE61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3575" y="3804439"/>
            <a:ext cx="4206446" cy="2127483"/>
          </a:xfrm>
          <a:prstGeom prst="rect">
            <a:avLst/>
          </a:prstGeom>
        </p:spPr>
      </p:pic>
      <p:pic>
        <p:nvPicPr>
          <p:cNvPr id="11" name="Afbeelding 10" descr="Afbeelding met vissen, zeeduivel&#10;&#10;Automatisch gegenereerde beschrijving">
            <a:extLst>
              <a:ext uri="{FF2B5EF4-FFF2-40B4-BE49-F238E27FC236}">
                <a16:creationId xmlns:a16="http://schemas.microsoft.com/office/drawing/2014/main" id="{F1B6A1C3-4FC8-1EB5-E223-5AB5FC67AB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156" y="1580618"/>
            <a:ext cx="4427865" cy="1440813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1472EAB-0555-EF3D-A62E-FF97945A554F}"/>
              </a:ext>
            </a:extLst>
          </p:cNvPr>
          <p:cNvSpPr txBox="1"/>
          <p:nvPr/>
        </p:nvSpPr>
        <p:spPr>
          <a:xfrm>
            <a:off x="844941" y="555703"/>
            <a:ext cx="10737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De juiste 4 vissen uit de </a:t>
            </a:r>
            <a:r>
              <a:rPr lang="nl-NL" sz="28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visdeurbelbingo</a:t>
            </a:r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zijn: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1028C89-2324-3B24-DE4C-242025137098}"/>
              </a:ext>
            </a:extLst>
          </p:cNvPr>
          <p:cNvSpPr txBox="1"/>
          <p:nvPr/>
        </p:nvSpPr>
        <p:spPr>
          <a:xfrm>
            <a:off x="2238496" y="3111758"/>
            <a:ext cx="199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Snoek 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9FBB858-5E85-B372-ED1F-A64105D269DD}"/>
              </a:ext>
            </a:extLst>
          </p:cNvPr>
          <p:cNvSpPr txBox="1"/>
          <p:nvPr/>
        </p:nvSpPr>
        <p:spPr>
          <a:xfrm>
            <a:off x="7839973" y="3111758"/>
            <a:ext cx="199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Baars 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B0A888ED-4480-1243-D3B5-845C28C18DC4}"/>
              </a:ext>
            </a:extLst>
          </p:cNvPr>
          <p:cNvSpPr txBox="1"/>
          <p:nvPr/>
        </p:nvSpPr>
        <p:spPr>
          <a:xfrm>
            <a:off x="2238496" y="5931922"/>
            <a:ext cx="199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Ruisvoorn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EA42C52-8FE0-B8FD-C509-2B378B20F4EE}"/>
              </a:ext>
            </a:extLst>
          </p:cNvPr>
          <p:cNvSpPr txBox="1"/>
          <p:nvPr/>
        </p:nvSpPr>
        <p:spPr>
          <a:xfrm>
            <a:off x="7956900" y="5931922"/>
            <a:ext cx="199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Brasem 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D5C32DA-1B81-5599-A0FF-E5D4D946D982}"/>
              </a:ext>
            </a:extLst>
          </p:cNvPr>
          <p:cNvSpPr txBox="1"/>
          <p:nvPr/>
        </p:nvSpPr>
        <p:spPr>
          <a:xfrm>
            <a:off x="4196093" y="5919628"/>
            <a:ext cx="3851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Had jij ze goed?</a:t>
            </a:r>
          </a:p>
        </p:txBody>
      </p:sp>
    </p:spTree>
    <p:extLst>
      <p:ext uri="{BB962C8B-B14F-4D97-AF65-F5344CB8AC3E}">
        <p14:creationId xmlns:p14="http://schemas.microsoft.com/office/powerpoint/2010/main" val="113824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45904709-6BFA-991E-6BA3-97CF860C41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FE75235A-36F7-7EF5-E35F-60AEC9A1D44C}"/>
              </a:ext>
            </a:extLst>
          </p:cNvPr>
          <p:cNvSpPr/>
          <p:nvPr/>
        </p:nvSpPr>
        <p:spPr>
          <a:xfrm>
            <a:off x="334347" y="317240"/>
            <a:ext cx="11523306" cy="6223519"/>
          </a:xfrm>
          <a:prstGeom prst="roundRect">
            <a:avLst>
              <a:gd name="adj" fmla="val 45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055BAB01-3E26-76E2-C65D-012E3538D52B}"/>
              </a:ext>
            </a:extLst>
          </p:cNvPr>
          <p:cNvSpPr/>
          <p:nvPr/>
        </p:nvSpPr>
        <p:spPr>
          <a:xfrm>
            <a:off x="718457" y="671804"/>
            <a:ext cx="783772" cy="625151"/>
          </a:xfrm>
          <a:custGeom>
            <a:avLst/>
            <a:gdLst>
              <a:gd name="connsiteX0" fmla="*/ 0 w 783772"/>
              <a:gd name="connsiteY0" fmla="*/ 625151 h 625151"/>
              <a:gd name="connsiteX1" fmla="*/ 0 w 783772"/>
              <a:gd name="connsiteY1" fmla="*/ 0 h 625151"/>
              <a:gd name="connsiteX2" fmla="*/ 783772 w 783772"/>
              <a:gd name="connsiteY2" fmla="*/ 0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72" h="625151">
                <a:moveTo>
                  <a:pt x="0" y="625151"/>
                </a:moveTo>
                <a:lnTo>
                  <a:pt x="0" y="0"/>
                </a:lnTo>
                <a:lnTo>
                  <a:pt x="783772" y="0"/>
                </a:lnTo>
              </a:path>
            </a:pathLst>
          </a:custGeom>
          <a:noFill/>
          <a:ln w="1016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299B0AEF-7FC9-A4C2-37AD-86CCCFABC092}"/>
              </a:ext>
            </a:extLst>
          </p:cNvPr>
          <p:cNvSpPr/>
          <p:nvPr/>
        </p:nvSpPr>
        <p:spPr>
          <a:xfrm flipH="1">
            <a:off x="10689771" y="671804"/>
            <a:ext cx="783772" cy="625151"/>
          </a:xfrm>
          <a:custGeom>
            <a:avLst/>
            <a:gdLst>
              <a:gd name="connsiteX0" fmla="*/ 0 w 783772"/>
              <a:gd name="connsiteY0" fmla="*/ 625151 h 625151"/>
              <a:gd name="connsiteX1" fmla="*/ 0 w 783772"/>
              <a:gd name="connsiteY1" fmla="*/ 0 h 625151"/>
              <a:gd name="connsiteX2" fmla="*/ 783772 w 783772"/>
              <a:gd name="connsiteY2" fmla="*/ 0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72" h="625151">
                <a:moveTo>
                  <a:pt x="0" y="625151"/>
                </a:moveTo>
                <a:lnTo>
                  <a:pt x="0" y="0"/>
                </a:lnTo>
                <a:lnTo>
                  <a:pt x="783772" y="0"/>
                </a:lnTo>
              </a:path>
            </a:pathLst>
          </a:custGeom>
          <a:noFill/>
          <a:ln w="1016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180C0B2F-9A9B-EBEF-D16D-375104A5254D}"/>
              </a:ext>
            </a:extLst>
          </p:cNvPr>
          <p:cNvSpPr/>
          <p:nvPr/>
        </p:nvSpPr>
        <p:spPr>
          <a:xfrm flipV="1">
            <a:off x="723374" y="5642025"/>
            <a:ext cx="783772" cy="625151"/>
          </a:xfrm>
          <a:custGeom>
            <a:avLst/>
            <a:gdLst>
              <a:gd name="connsiteX0" fmla="*/ 0 w 783772"/>
              <a:gd name="connsiteY0" fmla="*/ 625151 h 625151"/>
              <a:gd name="connsiteX1" fmla="*/ 0 w 783772"/>
              <a:gd name="connsiteY1" fmla="*/ 0 h 625151"/>
              <a:gd name="connsiteX2" fmla="*/ 783772 w 783772"/>
              <a:gd name="connsiteY2" fmla="*/ 0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72" h="625151">
                <a:moveTo>
                  <a:pt x="0" y="625151"/>
                </a:moveTo>
                <a:lnTo>
                  <a:pt x="0" y="0"/>
                </a:lnTo>
                <a:lnTo>
                  <a:pt x="783772" y="0"/>
                </a:lnTo>
              </a:path>
            </a:pathLst>
          </a:custGeom>
          <a:noFill/>
          <a:ln w="1016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3CD52517-1D76-C24D-AA26-059D595F1D5B}"/>
              </a:ext>
            </a:extLst>
          </p:cNvPr>
          <p:cNvSpPr/>
          <p:nvPr/>
        </p:nvSpPr>
        <p:spPr>
          <a:xfrm flipH="1" flipV="1">
            <a:off x="10694688" y="5642025"/>
            <a:ext cx="783772" cy="625151"/>
          </a:xfrm>
          <a:custGeom>
            <a:avLst/>
            <a:gdLst>
              <a:gd name="connsiteX0" fmla="*/ 0 w 783772"/>
              <a:gd name="connsiteY0" fmla="*/ 625151 h 625151"/>
              <a:gd name="connsiteX1" fmla="*/ 0 w 783772"/>
              <a:gd name="connsiteY1" fmla="*/ 0 h 625151"/>
              <a:gd name="connsiteX2" fmla="*/ 783772 w 783772"/>
              <a:gd name="connsiteY2" fmla="*/ 0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72" h="625151">
                <a:moveTo>
                  <a:pt x="0" y="625151"/>
                </a:moveTo>
                <a:lnTo>
                  <a:pt x="0" y="0"/>
                </a:lnTo>
                <a:lnTo>
                  <a:pt x="783772" y="0"/>
                </a:lnTo>
              </a:path>
            </a:pathLst>
          </a:custGeom>
          <a:noFill/>
          <a:ln w="1016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06F15D61-DD98-6A80-E9B7-50263F502F7D}"/>
              </a:ext>
            </a:extLst>
          </p:cNvPr>
          <p:cNvGrpSpPr/>
          <p:nvPr/>
        </p:nvGrpSpPr>
        <p:grpSpPr>
          <a:xfrm rot="20399914">
            <a:off x="205273" y="639970"/>
            <a:ext cx="3904859" cy="923330"/>
            <a:chOff x="3722914" y="569167"/>
            <a:chExt cx="3904859" cy="923330"/>
          </a:xfrm>
        </p:grpSpPr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DE2E238C-432D-C17C-43EB-51BFCAA0F2A8}"/>
                </a:ext>
              </a:extLst>
            </p:cNvPr>
            <p:cNvSpPr txBox="1"/>
            <p:nvPr/>
          </p:nvSpPr>
          <p:spPr>
            <a:xfrm>
              <a:off x="3722914" y="569167"/>
              <a:ext cx="39048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5400" dirty="0">
                  <a:solidFill>
                    <a:srgbClr val="FF0000"/>
                  </a:solidFill>
                  <a:latin typeface="Stencil" panose="040409050D0802020404" pitchFamily="82" charset="0"/>
                </a:rPr>
                <a:t>OPDRACHT</a:t>
              </a:r>
              <a:endParaRPr lang="nl-NL" sz="2400" dirty="0">
                <a:solidFill>
                  <a:srgbClr val="FF0000"/>
                </a:solidFill>
                <a:latin typeface="Stencil" panose="040409050D0802020404" pitchFamily="82" charset="0"/>
              </a:endParaRP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87A6FC2-5C47-607F-5182-B2EE6BCC37DE}"/>
                </a:ext>
              </a:extLst>
            </p:cNvPr>
            <p:cNvSpPr/>
            <p:nvPr/>
          </p:nvSpPr>
          <p:spPr>
            <a:xfrm>
              <a:off x="3722914" y="699796"/>
              <a:ext cx="3760237" cy="6531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5D3388E4-40D0-845E-8290-E4334B3855C2}"/>
              </a:ext>
            </a:extLst>
          </p:cNvPr>
          <p:cNvSpPr txBox="1"/>
          <p:nvPr/>
        </p:nvSpPr>
        <p:spPr>
          <a:xfrm>
            <a:off x="1623526" y="1528560"/>
            <a:ext cx="894494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Een vis leeft in het water. Maar hoe ziet het leefgebied van een vis er eigenlijk uit?</a:t>
            </a:r>
          </a:p>
          <a:p>
            <a:pPr algn="ctr"/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De gemeente Utrecht en het waterschap HDSR willen in de grachten van Utrecht meer leefgebied voor vissen maken. </a:t>
            </a:r>
          </a:p>
          <a:p>
            <a:pPr algn="ctr"/>
            <a:b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nl-NL" sz="2400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Opdracht: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Kan jij hen helpen door een tekening* te maken van hoe jij denkt dat dit leefgebied er uit zou moeten zien? </a:t>
            </a:r>
          </a:p>
          <a:p>
            <a:pPr algn="ctr"/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Maak een foto of filmpje en deel deze op </a:t>
            </a:r>
            <a:r>
              <a:rPr lang="nl-NL" sz="24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social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media met de </a:t>
            </a:r>
            <a:r>
              <a:rPr lang="nl-NL" sz="2400" b="1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#UtrechtVisstad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De drie leukste inzendingen ontvangen een prijs!</a:t>
            </a:r>
          </a:p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 </a:t>
            </a:r>
          </a:p>
          <a:p>
            <a:pPr algn="ctr"/>
            <a:r>
              <a:rPr lang="nl-NL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*Gebruik het format zoals toegevoegd aan het eind van dit document</a:t>
            </a:r>
          </a:p>
        </p:txBody>
      </p:sp>
    </p:spTree>
    <p:extLst>
      <p:ext uri="{BB962C8B-B14F-4D97-AF65-F5344CB8AC3E}">
        <p14:creationId xmlns:p14="http://schemas.microsoft.com/office/powerpoint/2010/main" val="123092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740C46F1-A145-A822-D446-D30520CF0320}"/>
              </a:ext>
            </a:extLst>
          </p:cNvPr>
          <p:cNvGrpSpPr/>
          <p:nvPr/>
        </p:nvGrpSpPr>
        <p:grpSpPr>
          <a:xfrm>
            <a:off x="1651583" y="2238434"/>
            <a:ext cx="8888833" cy="2215991"/>
            <a:chOff x="1943165" y="2667647"/>
            <a:chExt cx="8888833" cy="2215991"/>
          </a:xfrm>
        </p:grpSpPr>
        <p:pic>
          <p:nvPicPr>
            <p:cNvPr id="7" name="Afbeelding 6" descr="Afbeelding met silhouet&#10;&#10;Automatisch gegenereerde beschrijving">
              <a:extLst>
                <a:ext uri="{FF2B5EF4-FFF2-40B4-BE49-F238E27FC236}">
                  <a16:creationId xmlns:a16="http://schemas.microsoft.com/office/drawing/2014/main" id="{F4BE53AD-DEA7-80E1-3741-50CA8DB7B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43165" y="3429000"/>
              <a:ext cx="2162303" cy="977877"/>
            </a:xfrm>
            <a:prstGeom prst="rect">
              <a:avLst/>
            </a:prstGeom>
          </p:spPr>
        </p:pic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261D4BB6-529E-0B4A-182C-54C7DDF2A11E}"/>
                </a:ext>
              </a:extLst>
            </p:cNvPr>
            <p:cNvGrpSpPr/>
            <p:nvPr/>
          </p:nvGrpSpPr>
          <p:grpSpPr>
            <a:xfrm>
              <a:off x="4753946" y="3535383"/>
              <a:ext cx="765110" cy="765110"/>
              <a:chOff x="4763277" y="3508310"/>
              <a:chExt cx="765110" cy="765110"/>
            </a:xfrm>
          </p:grpSpPr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24DBCE8B-93D3-EE36-DDE4-3917EE67C299}"/>
                  </a:ext>
                </a:extLst>
              </p:cNvPr>
              <p:cNvSpPr/>
              <p:nvPr/>
            </p:nvSpPr>
            <p:spPr>
              <a:xfrm>
                <a:off x="5075853" y="3508310"/>
                <a:ext cx="139959" cy="76511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" name="Rechthoek 8">
                <a:extLst>
                  <a:ext uri="{FF2B5EF4-FFF2-40B4-BE49-F238E27FC236}">
                    <a16:creationId xmlns:a16="http://schemas.microsoft.com/office/drawing/2014/main" id="{C16FD515-FAE9-771D-A965-D5A6EAD1E497}"/>
                  </a:ext>
                </a:extLst>
              </p:cNvPr>
              <p:cNvSpPr/>
              <p:nvPr/>
            </p:nvSpPr>
            <p:spPr>
              <a:xfrm rot="5400000">
                <a:off x="5075852" y="3508310"/>
                <a:ext cx="139959" cy="76511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7B1B2397-7C6C-D354-F3A4-3D70C8BB8A2C}"/>
                </a:ext>
              </a:extLst>
            </p:cNvPr>
            <p:cNvGrpSpPr/>
            <p:nvPr/>
          </p:nvGrpSpPr>
          <p:grpSpPr>
            <a:xfrm>
              <a:off x="6456784" y="3150495"/>
              <a:ext cx="951722" cy="1534886"/>
              <a:chOff x="6456784" y="3150495"/>
              <a:chExt cx="951722" cy="1534886"/>
            </a:xfrm>
          </p:grpSpPr>
          <p:sp>
            <p:nvSpPr>
              <p:cNvPr id="11" name="Rechthoek: afgeronde hoeken 10">
                <a:extLst>
                  <a:ext uri="{FF2B5EF4-FFF2-40B4-BE49-F238E27FC236}">
                    <a16:creationId xmlns:a16="http://schemas.microsoft.com/office/drawing/2014/main" id="{C9C84A4D-C20E-911A-5A22-6EEE768549EA}"/>
                  </a:ext>
                </a:extLst>
              </p:cNvPr>
              <p:cNvSpPr/>
              <p:nvPr/>
            </p:nvSpPr>
            <p:spPr>
              <a:xfrm>
                <a:off x="6456784" y="3150495"/>
                <a:ext cx="951722" cy="1534886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ED932239-46EE-0E60-DC5E-F681FD017025}"/>
                  </a:ext>
                </a:extLst>
              </p:cNvPr>
              <p:cNvSpPr/>
              <p:nvPr/>
            </p:nvSpPr>
            <p:spPr>
              <a:xfrm>
                <a:off x="6706377" y="3691670"/>
                <a:ext cx="452535" cy="45253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24CD3ED1-AA78-F95F-1D52-98BFCE2C47F7}"/>
                </a:ext>
              </a:extLst>
            </p:cNvPr>
            <p:cNvGrpSpPr/>
            <p:nvPr/>
          </p:nvGrpSpPr>
          <p:grpSpPr>
            <a:xfrm>
              <a:off x="8075643" y="3705663"/>
              <a:ext cx="765111" cy="424547"/>
              <a:chOff x="8075643" y="3707998"/>
              <a:chExt cx="765111" cy="424547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36125D51-B452-1F81-8F55-A11091D704E5}"/>
                  </a:ext>
                </a:extLst>
              </p:cNvPr>
              <p:cNvSpPr/>
              <p:nvPr/>
            </p:nvSpPr>
            <p:spPr>
              <a:xfrm>
                <a:off x="8075643" y="3707998"/>
                <a:ext cx="765111" cy="13996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8EFC68C6-6EA0-9B90-B65E-50165A0DE033}"/>
                  </a:ext>
                </a:extLst>
              </p:cNvPr>
              <p:cNvSpPr/>
              <p:nvPr/>
            </p:nvSpPr>
            <p:spPr>
              <a:xfrm>
                <a:off x="8075643" y="3992585"/>
                <a:ext cx="765111" cy="13996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209960A1-D519-25E6-D520-691C95BC249D}"/>
                </a:ext>
              </a:extLst>
            </p:cNvPr>
            <p:cNvSpPr txBox="1"/>
            <p:nvPr/>
          </p:nvSpPr>
          <p:spPr>
            <a:xfrm>
              <a:off x="9665672" y="2667647"/>
              <a:ext cx="11663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3800" dirty="0">
                  <a:latin typeface="Berlin Sans FB" panose="020E0602020502020306" pitchFamily="34" charset="0"/>
                  <a:cs typeface="Aldhabi" panose="01000000000000000000" pitchFamily="2" charset="-78"/>
                </a:rPr>
                <a:t>?</a:t>
              </a:r>
              <a:endParaRPr lang="nl-NL" sz="2000" dirty="0">
                <a:latin typeface="Berlin Sans FB" panose="020E0602020502020306" pitchFamily="34" charset="0"/>
                <a:cs typeface="Aldhabi" panose="01000000000000000000" pitchFamily="2" charset="-78"/>
              </a:endParaRP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BC270BA3-82CE-DF0C-F7BA-9EABBFA9E1F6}"/>
              </a:ext>
            </a:extLst>
          </p:cNvPr>
          <p:cNvGrpSpPr/>
          <p:nvPr/>
        </p:nvGrpSpPr>
        <p:grpSpPr>
          <a:xfrm rot="20399914">
            <a:off x="205273" y="639970"/>
            <a:ext cx="3904859" cy="923330"/>
            <a:chOff x="3722914" y="569167"/>
            <a:chExt cx="3904859" cy="923330"/>
          </a:xfrm>
        </p:grpSpPr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ED5C6EFF-1F2B-0153-4A85-CB8F453587CB}"/>
                </a:ext>
              </a:extLst>
            </p:cNvPr>
            <p:cNvSpPr txBox="1"/>
            <p:nvPr/>
          </p:nvSpPr>
          <p:spPr>
            <a:xfrm>
              <a:off x="3722914" y="569167"/>
              <a:ext cx="39048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5400" dirty="0">
                  <a:solidFill>
                    <a:srgbClr val="FF0000"/>
                  </a:solidFill>
                  <a:latin typeface="Stencil" panose="040409050D0802020404" pitchFamily="82" charset="0"/>
                </a:rPr>
                <a:t>OPDRACHT</a:t>
              </a:r>
              <a:endParaRPr lang="nl-NL" sz="2400" dirty="0">
                <a:solidFill>
                  <a:srgbClr val="FF0000"/>
                </a:solidFill>
                <a:latin typeface="Stencil" panose="040409050D0802020404" pitchFamily="82" charset="0"/>
              </a:endParaRP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86DA7F26-AA7E-C0C2-BEB8-BEF1041BF81C}"/>
                </a:ext>
              </a:extLst>
            </p:cNvPr>
            <p:cNvSpPr/>
            <p:nvPr/>
          </p:nvSpPr>
          <p:spPr>
            <a:xfrm>
              <a:off x="3722914" y="699796"/>
              <a:ext cx="3760237" cy="6531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2" name="Tekstvak 21">
            <a:extLst>
              <a:ext uri="{FF2B5EF4-FFF2-40B4-BE49-F238E27FC236}">
                <a16:creationId xmlns:a16="http://schemas.microsoft.com/office/drawing/2014/main" id="{B2F12D7C-F6AC-6E06-5D86-3C72D75CB4ED}"/>
              </a:ext>
            </a:extLst>
          </p:cNvPr>
          <p:cNvSpPr txBox="1"/>
          <p:nvPr/>
        </p:nvSpPr>
        <p:spPr>
          <a:xfrm>
            <a:off x="2335763" y="1444587"/>
            <a:ext cx="75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Leuk die Visdeurbel!</a:t>
            </a:r>
          </a:p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Maar euhm… hoe ziet de Visdeurbel er eigenlijk uit?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AA00E7B0-9172-827E-6EC3-55ED1A40305B}"/>
              </a:ext>
            </a:extLst>
          </p:cNvPr>
          <p:cNvSpPr txBox="1"/>
          <p:nvPr/>
        </p:nvSpPr>
        <p:spPr>
          <a:xfrm>
            <a:off x="1864909" y="4581065"/>
            <a:ext cx="90997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Opdracht: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Teken, knutsel of beeld uit hoe jij denkt dat de Visdeurbel er uit zou moeten zien. </a:t>
            </a:r>
          </a:p>
          <a:p>
            <a:pPr algn="ctr"/>
            <a:endParaRPr lang="nl-NL" sz="24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Maak een foto of filmpje en deel deze op </a:t>
            </a:r>
            <a:r>
              <a:rPr lang="nl-NL" sz="24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social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media met de </a:t>
            </a:r>
            <a:r>
              <a:rPr lang="nl-NL" sz="2400" b="1" dirty="0">
                <a:solidFill>
                  <a:srgbClr val="FF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#MijnVisdeurbel</a:t>
            </a:r>
            <a:r>
              <a:rPr lang="nl-NL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. De drie leukste inzendingen ontvangen een prijs!</a:t>
            </a:r>
          </a:p>
        </p:txBody>
      </p:sp>
    </p:spTree>
    <p:extLst>
      <p:ext uri="{BB962C8B-B14F-4D97-AF65-F5344CB8AC3E}">
        <p14:creationId xmlns:p14="http://schemas.microsoft.com/office/powerpoint/2010/main" val="3702468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046614F-9473-B66B-B7C5-0332A1D18157}"/>
              </a:ext>
            </a:extLst>
          </p:cNvPr>
          <p:cNvSpPr/>
          <p:nvPr/>
        </p:nvSpPr>
        <p:spPr>
          <a:xfrm>
            <a:off x="0" y="0"/>
            <a:ext cx="12192000" cy="1800808"/>
          </a:xfrm>
          <a:prstGeom prst="rect">
            <a:avLst/>
          </a:prstGeom>
          <a:solidFill>
            <a:srgbClr val="CFE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3FC60BB-77BB-08EB-F32B-511AE04D6E8F}"/>
              </a:ext>
            </a:extLst>
          </p:cNvPr>
          <p:cNvSpPr txBox="1"/>
          <p:nvPr/>
        </p:nvSpPr>
        <p:spPr>
          <a:xfrm>
            <a:off x="3110204" y="644466"/>
            <a:ext cx="5971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err="1">
                <a:solidFill>
                  <a:srgbClr val="E30613"/>
                </a:solidFill>
                <a:latin typeface="Arial Black" panose="020B0A04020102020204" pitchFamily="34" charset="0"/>
              </a:rPr>
              <a:t>Colofon</a:t>
            </a:r>
            <a:endParaRPr lang="nl-NL" sz="4400" dirty="0">
              <a:solidFill>
                <a:srgbClr val="E30613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5BDC927-4CCB-C8FA-5458-10355D5A62BE}"/>
              </a:ext>
            </a:extLst>
          </p:cNvPr>
          <p:cNvSpPr txBox="1"/>
          <p:nvPr/>
        </p:nvSpPr>
        <p:spPr>
          <a:xfrm>
            <a:off x="2045525" y="1927060"/>
            <a:ext cx="810094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Dat was het! Leuk dat je mee deed. </a:t>
            </a:r>
          </a:p>
          <a:p>
            <a:pPr algn="ctr"/>
            <a:endParaRPr lang="en-GB" sz="24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ctr"/>
            <a:r>
              <a:rPr lang="en-GB" b="1" u="sng" dirty="0">
                <a:cs typeface="Arial" panose="020B0604020202020204" pitchFamily="34" charset="0"/>
              </a:rPr>
              <a:t>De Visdeurbel is </a:t>
            </a:r>
            <a:r>
              <a:rPr lang="en-GB" b="1" u="sng" dirty="0" err="1">
                <a:cs typeface="Arial" panose="020B0604020202020204" pitchFamily="34" charset="0"/>
              </a:rPr>
              <a:t>een</a:t>
            </a:r>
            <a:r>
              <a:rPr lang="en-GB" b="1" u="sng" dirty="0">
                <a:cs typeface="Arial" panose="020B0604020202020204" pitchFamily="34" charset="0"/>
              </a:rPr>
              <a:t> </a:t>
            </a:r>
            <a:r>
              <a:rPr lang="en-GB" b="1" u="sng" dirty="0" err="1">
                <a:cs typeface="Arial" panose="020B0604020202020204" pitchFamily="34" charset="0"/>
              </a:rPr>
              <a:t>initiatief</a:t>
            </a:r>
            <a:r>
              <a:rPr lang="en-GB" b="1" u="sng" dirty="0">
                <a:cs typeface="Arial" panose="020B0604020202020204" pitchFamily="34" charset="0"/>
              </a:rPr>
              <a:t> van</a:t>
            </a:r>
            <a:r>
              <a:rPr lang="en-GB" b="1" dirty="0">
                <a:cs typeface="Arial" panose="020B0604020202020204" pitchFamily="34" charset="0"/>
              </a:rPr>
              <a:t>:</a:t>
            </a:r>
            <a:endParaRPr lang="nl-NL" b="1" dirty="0"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34C7FE0-EB98-A95D-0BDB-C5CA2187E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3" y="5789671"/>
            <a:ext cx="106489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| Gemeente Utrecht - Huisstijl">
            <a:extLst>
              <a:ext uri="{FF2B5EF4-FFF2-40B4-BE49-F238E27FC236}">
                <a16:creationId xmlns:a16="http://schemas.microsoft.com/office/drawing/2014/main" id="{70E9394F-0E33-41C0-060C-2E05BAC5A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007" y="3303355"/>
            <a:ext cx="2055942" cy="111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 uw buurt - HDSR">
            <a:extLst>
              <a:ext uri="{FF2B5EF4-FFF2-40B4-BE49-F238E27FC236}">
                <a16:creationId xmlns:a16="http://schemas.microsoft.com/office/drawing/2014/main" id="{4290DE02-6C72-FB08-FE0A-FE4FD1344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224" y="3376751"/>
            <a:ext cx="1604865" cy="78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B381357C-4F94-674E-B6E6-C13AC9A32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10" y="3498342"/>
            <a:ext cx="1604865" cy="72225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B6CCE8F-05CA-8ACE-B23E-950BA97A2338}"/>
              </a:ext>
            </a:extLst>
          </p:cNvPr>
          <p:cNvSpPr txBox="1"/>
          <p:nvPr/>
        </p:nvSpPr>
        <p:spPr>
          <a:xfrm>
            <a:off x="2045524" y="4498962"/>
            <a:ext cx="8100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err="1">
                <a:cs typeface="Dreaming Outloud Pro" panose="03050502040302030504" pitchFamily="66" charset="0"/>
              </a:rPr>
              <a:t>Deze</a:t>
            </a:r>
            <a:r>
              <a:rPr lang="en-GB" b="1" u="sng" dirty="0">
                <a:cs typeface="Dreaming Outloud Pro" panose="03050502040302030504" pitchFamily="66" charset="0"/>
              </a:rPr>
              <a:t> les is </a:t>
            </a:r>
            <a:r>
              <a:rPr lang="en-GB" b="1" u="sng" dirty="0" err="1">
                <a:cs typeface="Dreaming Outloud Pro" panose="03050502040302030504" pitchFamily="66" charset="0"/>
              </a:rPr>
              <a:t>gemaakt</a:t>
            </a:r>
            <a:r>
              <a:rPr lang="en-GB" b="1" u="sng" dirty="0">
                <a:cs typeface="Dreaming Outloud Pro" panose="03050502040302030504" pitchFamily="66" charset="0"/>
              </a:rPr>
              <a:t> door</a:t>
            </a:r>
            <a:r>
              <a:rPr lang="en-GB" b="1" dirty="0">
                <a:cs typeface="Dreaming Outloud Pro" panose="03050502040302030504" pitchFamily="66" charset="0"/>
              </a:rPr>
              <a:t>:</a:t>
            </a:r>
          </a:p>
          <a:p>
            <a:pPr algn="ctr"/>
            <a:r>
              <a:rPr lang="en-GB" b="1" dirty="0">
                <a:cs typeface="Dreaming Outloud Pro" panose="03050502040302030504" pitchFamily="66" charset="0"/>
              </a:rPr>
              <a:t>Mark van Heukelum</a:t>
            </a:r>
          </a:p>
          <a:p>
            <a:pPr algn="ctr"/>
            <a:r>
              <a:rPr lang="en-GB" b="1" dirty="0">
                <a:cs typeface="Dreaming Outloud Pro" panose="03050502040302030504" pitchFamily="66" charset="0"/>
                <a:hlinkClick r:id="rId6"/>
              </a:rPr>
              <a:t>mark@oakconsultants.nl</a:t>
            </a:r>
            <a:r>
              <a:rPr lang="en-GB" b="1" dirty="0">
                <a:cs typeface="Dreaming Outloud Pro" panose="03050502040302030504" pitchFamily="66" charset="0"/>
              </a:rPr>
              <a:t> </a:t>
            </a:r>
            <a:endParaRPr lang="nl-NL" b="1" dirty="0"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213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3AD2095-C29C-346B-F41A-E29EFE84E296}"/>
              </a:ext>
            </a:extLst>
          </p:cNvPr>
          <p:cNvSpPr txBox="1"/>
          <p:nvPr/>
        </p:nvSpPr>
        <p:spPr>
          <a:xfrm>
            <a:off x="3642360" y="3103860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Om uit te printen:</a:t>
            </a:r>
            <a:endParaRPr lang="nl-NL" sz="24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34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D3CE40F-FD59-989F-81BB-A55E1C658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15" b="3295"/>
          <a:stretch/>
        </p:blipFill>
        <p:spPr>
          <a:xfrm>
            <a:off x="803436" y="0"/>
            <a:ext cx="10585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13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ED7FBE01-7ECC-39FF-BB7B-6BEAFAE7005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45904709-6BFA-991E-6BA3-97CF860C41A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" name="Rechthoek: afgeronde hoeken 4">
              <a:extLst>
                <a:ext uri="{FF2B5EF4-FFF2-40B4-BE49-F238E27FC236}">
                  <a16:creationId xmlns:a16="http://schemas.microsoft.com/office/drawing/2014/main" id="{FE75235A-36F7-7EF5-E35F-60AEC9A1D44C}"/>
                </a:ext>
              </a:extLst>
            </p:cNvPr>
            <p:cNvSpPr/>
            <p:nvPr/>
          </p:nvSpPr>
          <p:spPr>
            <a:xfrm>
              <a:off x="334347" y="317240"/>
              <a:ext cx="11523306" cy="6223519"/>
            </a:xfrm>
            <a:prstGeom prst="roundRect">
              <a:avLst>
                <a:gd name="adj" fmla="val 459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Vrije vorm: vorm 5">
              <a:extLst>
                <a:ext uri="{FF2B5EF4-FFF2-40B4-BE49-F238E27FC236}">
                  <a16:creationId xmlns:a16="http://schemas.microsoft.com/office/drawing/2014/main" id="{055BAB01-3E26-76E2-C65D-012E3538D52B}"/>
                </a:ext>
              </a:extLst>
            </p:cNvPr>
            <p:cNvSpPr/>
            <p:nvPr/>
          </p:nvSpPr>
          <p:spPr>
            <a:xfrm>
              <a:off x="718457" y="671804"/>
              <a:ext cx="783772" cy="625151"/>
            </a:xfrm>
            <a:custGeom>
              <a:avLst/>
              <a:gdLst>
                <a:gd name="connsiteX0" fmla="*/ 0 w 783772"/>
                <a:gd name="connsiteY0" fmla="*/ 625151 h 625151"/>
                <a:gd name="connsiteX1" fmla="*/ 0 w 783772"/>
                <a:gd name="connsiteY1" fmla="*/ 0 h 625151"/>
                <a:gd name="connsiteX2" fmla="*/ 783772 w 783772"/>
                <a:gd name="connsiteY2" fmla="*/ 0 h 62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3772" h="625151">
                  <a:moveTo>
                    <a:pt x="0" y="625151"/>
                  </a:moveTo>
                  <a:lnTo>
                    <a:pt x="0" y="0"/>
                  </a:lnTo>
                  <a:lnTo>
                    <a:pt x="783772" y="0"/>
                  </a:lnTo>
                </a:path>
              </a:pathLst>
            </a:custGeom>
            <a:noFill/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299B0AEF-7FC9-A4C2-37AD-86CCCFABC092}"/>
                </a:ext>
              </a:extLst>
            </p:cNvPr>
            <p:cNvSpPr/>
            <p:nvPr/>
          </p:nvSpPr>
          <p:spPr>
            <a:xfrm flipH="1">
              <a:off x="10689771" y="671804"/>
              <a:ext cx="783772" cy="625151"/>
            </a:xfrm>
            <a:custGeom>
              <a:avLst/>
              <a:gdLst>
                <a:gd name="connsiteX0" fmla="*/ 0 w 783772"/>
                <a:gd name="connsiteY0" fmla="*/ 625151 h 625151"/>
                <a:gd name="connsiteX1" fmla="*/ 0 w 783772"/>
                <a:gd name="connsiteY1" fmla="*/ 0 h 625151"/>
                <a:gd name="connsiteX2" fmla="*/ 783772 w 783772"/>
                <a:gd name="connsiteY2" fmla="*/ 0 h 62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3772" h="625151">
                  <a:moveTo>
                    <a:pt x="0" y="625151"/>
                  </a:moveTo>
                  <a:lnTo>
                    <a:pt x="0" y="0"/>
                  </a:lnTo>
                  <a:lnTo>
                    <a:pt x="783772" y="0"/>
                  </a:lnTo>
                </a:path>
              </a:pathLst>
            </a:custGeom>
            <a:noFill/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180C0B2F-9A9B-EBEF-D16D-375104A5254D}"/>
                </a:ext>
              </a:extLst>
            </p:cNvPr>
            <p:cNvSpPr/>
            <p:nvPr/>
          </p:nvSpPr>
          <p:spPr>
            <a:xfrm flipV="1">
              <a:off x="723374" y="5642025"/>
              <a:ext cx="783772" cy="625151"/>
            </a:xfrm>
            <a:custGeom>
              <a:avLst/>
              <a:gdLst>
                <a:gd name="connsiteX0" fmla="*/ 0 w 783772"/>
                <a:gd name="connsiteY0" fmla="*/ 625151 h 625151"/>
                <a:gd name="connsiteX1" fmla="*/ 0 w 783772"/>
                <a:gd name="connsiteY1" fmla="*/ 0 h 625151"/>
                <a:gd name="connsiteX2" fmla="*/ 783772 w 783772"/>
                <a:gd name="connsiteY2" fmla="*/ 0 h 62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3772" h="625151">
                  <a:moveTo>
                    <a:pt x="0" y="625151"/>
                  </a:moveTo>
                  <a:lnTo>
                    <a:pt x="0" y="0"/>
                  </a:lnTo>
                  <a:lnTo>
                    <a:pt x="783772" y="0"/>
                  </a:lnTo>
                </a:path>
              </a:pathLst>
            </a:custGeom>
            <a:noFill/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3CD52517-1D76-C24D-AA26-059D595F1D5B}"/>
                </a:ext>
              </a:extLst>
            </p:cNvPr>
            <p:cNvSpPr/>
            <p:nvPr/>
          </p:nvSpPr>
          <p:spPr>
            <a:xfrm flipH="1" flipV="1">
              <a:off x="10694688" y="5642025"/>
              <a:ext cx="783772" cy="625151"/>
            </a:xfrm>
            <a:custGeom>
              <a:avLst/>
              <a:gdLst>
                <a:gd name="connsiteX0" fmla="*/ 0 w 783772"/>
                <a:gd name="connsiteY0" fmla="*/ 625151 h 625151"/>
                <a:gd name="connsiteX1" fmla="*/ 0 w 783772"/>
                <a:gd name="connsiteY1" fmla="*/ 0 h 625151"/>
                <a:gd name="connsiteX2" fmla="*/ 783772 w 783772"/>
                <a:gd name="connsiteY2" fmla="*/ 0 h 62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3772" h="625151">
                  <a:moveTo>
                    <a:pt x="0" y="625151"/>
                  </a:moveTo>
                  <a:lnTo>
                    <a:pt x="0" y="0"/>
                  </a:lnTo>
                  <a:lnTo>
                    <a:pt x="783772" y="0"/>
                  </a:lnTo>
                </a:path>
              </a:pathLst>
            </a:custGeom>
            <a:noFill/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1659294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23335</TotalTime>
  <Words>875</Words>
  <Application>Microsoft Office PowerPoint</Application>
  <PresentationFormat>Breedbeeld</PresentationFormat>
  <Paragraphs>134</Paragraphs>
  <Slides>34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43" baseType="lpstr">
      <vt:lpstr>Arial</vt:lpstr>
      <vt:lpstr>Arial Black</vt:lpstr>
      <vt:lpstr>Bahnschrift</vt:lpstr>
      <vt:lpstr>Berlin Sans FB</vt:lpstr>
      <vt:lpstr>Calibri</vt:lpstr>
      <vt:lpstr>Calibri Light</vt:lpstr>
      <vt:lpstr>Dreaming Outloud Pro</vt:lpstr>
      <vt:lpstr>Stencil</vt:lpstr>
      <vt:lpstr>Kantoorthema</vt:lpstr>
      <vt:lpstr>PowerPoint-presentatie</vt:lpstr>
      <vt:lpstr>In deze les leer je..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Mark van Heukelum</dc:creator>
  <cp:lastModifiedBy>Mark van Heukelum</cp:lastModifiedBy>
  <cp:revision>9</cp:revision>
  <dcterms:created xsi:type="dcterms:W3CDTF">2023-02-21T20:16:29Z</dcterms:created>
  <dcterms:modified xsi:type="dcterms:W3CDTF">2023-04-03T10:31:14Z</dcterms:modified>
</cp:coreProperties>
</file>